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8" r:id="rId3"/>
    <p:sldId id="301" r:id="rId4"/>
    <p:sldId id="259" r:id="rId5"/>
    <p:sldId id="303" r:id="rId6"/>
    <p:sldId id="302" r:id="rId7"/>
    <p:sldId id="262" r:id="rId8"/>
    <p:sldId id="298" r:id="rId9"/>
    <p:sldId id="304" r:id="rId10"/>
    <p:sldId id="299" r:id="rId11"/>
    <p:sldId id="300" r:id="rId12"/>
    <p:sldId id="263" r:id="rId13"/>
    <p:sldId id="305" r:id="rId14"/>
    <p:sldId id="306" r:id="rId15"/>
    <p:sldId id="309" r:id="rId16"/>
    <p:sldId id="308" r:id="rId17"/>
    <p:sldId id="312" r:id="rId18"/>
    <p:sldId id="310" r:id="rId19"/>
    <p:sldId id="311" r:id="rId20"/>
    <p:sldId id="314" r:id="rId21"/>
    <p:sldId id="313" r:id="rId22"/>
    <p:sldId id="315" r:id="rId23"/>
    <p:sldId id="316" r:id="rId24"/>
    <p:sldId id="318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2" r:id="rId37"/>
    <p:sldId id="334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swald" panose="00000500000000000000" pitchFamily="2" charset="0"/>
      <p:regular r:id="rId45"/>
      <p:bold r:id="rId46"/>
    </p:embeddedFont>
    <p:embeddedFont>
      <p:font typeface="Raleway Black" pitchFamily="2" charset="0"/>
      <p:bold r:id="rId47"/>
      <p:boldItalic r:id="rId48"/>
    </p:embeddedFont>
    <p:embeddedFont>
      <p:font typeface="Raleway ExtraBold" pitchFamily="2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1827A-E671-4618-8DBC-7FED84461E08}" v="61" dt="2025-02-05T15:32:04.395"/>
    <p1510:client id="{9B4E82B5-CDA8-6D39-1D62-D1A509DD2C46}" v="30" dt="2025-02-05T16:37:28.716"/>
  </p1510:revLst>
</p1510:revInfo>
</file>

<file path=ppt/tableStyles.xml><?xml version="1.0" encoding="utf-8"?>
<a:tblStyleLst xmlns:a="http://schemas.openxmlformats.org/drawingml/2006/main" def="{8C5FD7EB-4CDC-4B11-8A9C-B6ABE55B3AA7}">
  <a:tblStyle styleId="{8C5FD7EB-4CDC-4B11-8A9C-B6ABE55B3A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3" y="91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1A7124F4-939A-B9EE-2E83-ABB70ACC4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>
            <a:extLst>
              <a:ext uri="{FF2B5EF4-FFF2-40B4-BE49-F238E27FC236}">
                <a16:creationId xmlns:a16="http://schemas.microsoft.com/office/drawing/2014/main" id="{93E14683-EF59-DE8C-6550-DC27EC8DF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>
            <a:extLst>
              <a:ext uri="{FF2B5EF4-FFF2-40B4-BE49-F238E27FC236}">
                <a16:creationId xmlns:a16="http://schemas.microsoft.com/office/drawing/2014/main" id="{0E83BBC9-E3DB-125B-420C-A5FF06522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15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16A65A4-3287-0FAD-655D-2EE0CCB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>
            <a:extLst>
              <a:ext uri="{FF2B5EF4-FFF2-40B4-BE49-F238E27FC236}">
                <a16:creationId xmlns:a16="http://schemas.microsoft.com/office/drawing/2014/main" id="{2EDFF625-561E-AAB6-E63C-051D820CF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>
            <a:extLst>
              <a:ext uri="{FF2B5EF4-FFF2-40B4-BE49-F238E27FC236}">
                <a16:creationId xmlns:a16="http://schemas.microsoft.com/office/drawing/2014/main" id="{81C914D9-0B8D-7C0C-7E32-8A74896DA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9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0256064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0256064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49976DEF-0B3D-25B8-ED1A-C0E24F7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ABF2FFD4-930D-1613-EE40-75B73C568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64B5915A-1D05-03F7-D826-CBE2777BF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36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6334F627-EF74-18CF-08DC-07367F33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f55da46cf_2_20961:notes">
            <a:extLst>
              <a:ext uri="{FF2B5EF4-FFF2-40B4-BE49-F238E27FC236}">
                <a16:creationId xmlns:a16="http://schemas.microsoft.com/office/drawing/2014/main" id="{6DBBACE7-DDDA-9FC3-B424-A1C1CAF0E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f55da46cf_2_20961:notes">
            <a:extLst>
              <a:ext uri="{FF2B5EF4-FFF2-40B4-BE49-F238E27FC236}">
                <a16:creationId xmlns:a16="http://schemas.microsoft.com/office/drawing/2014/main" id="{AAC7C58E-45CA-A9C2-4421-CB9DF2EE1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26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39A755A7-9486-01F3-3802-741F01E7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B3B4C9F0-6381-1F1C-DC97-B1095DC20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2D3BBAA2-9A8E-08AB-A6F1-EE96E399C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FA9B1954-D171-177D-75F4-932F030B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BB25DAAE-993E-55AC-A94E-57F9C2CF0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24BAAA36-48BE-D9E8-659F-AC176ABF83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2C8675DF-10E2-72EA-208B-DD981D97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B00A58B9-7A63-9D1A-7972-F3C4A541A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BB1F388E-8299-8713-434E-FCCC9108D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9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EC627B6C-2AD4-AA18-A24F-852AE140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3368F2CF-482C-97A1-64A4-2D9AF7A17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EC7F5068-2677-6380-AC73-7DDFA42B7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83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F2315335-EDE1-60F8-0912-315B62E9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DD561AC8-1D84-73DE-E9C4-168F2F1F9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316CD9C8-07DD-2D6A-B9DD-00ECE0F6A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0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625FA51A-95FA-3CEA-9EBA-59AD05A3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6DF9F3B8-D7D1-2B0F-5158-BCF8D2B00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F6460659-2B07-2B60-3F33-605D0F2BA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22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775F4A31-6FCE-0519-C35C-3AFD4A50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958774EF-7E27-4BA9-3683-7A550CA71F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9FAD8042-7200-C56B-E413-E1C095951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43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15465ADB-3220-4564-23D1-9D003595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99DD91B0-B737-69A2-55B5-F6E7F3C11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FD3982C7-B356-20CB-C08C-0C0137F68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79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A2E80CC0-844E-7BB5-F70F-9322D080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3119c6b97_2_0:notes">
            <a:extLst>
              <a:ext uri="{FF2B5EF4-FFF2-40B4-BE49-F238E27FC236}">
                <a16:creationId xmlns:a16="http://schemas.microsoft.com/office/drawing/2014/main" id="{C3D3F8F5-2725-0AB6-51B2-85FE69145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3119c6b97_2_0:notes">
            <a:extLst>
              <a:ext uri="{FF2B5EF4-FFF2-40B4-BE49-F238E27FC236}">
                <a16:creationId xmlns:a16="http://schemas.microsoft.com/office/drawing/2014/main" id="{D4B03B0E-6C4A-EFA4-5C3E-09AD74993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853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71817199-86BB-DCB9-2850-99FF82C5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C727FF8C-2FFB-3F43-B0C8-3AD6D2E60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3978E3F0-DB23-EDF8-F999-DEFC47442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69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FF5DCD88-C2FB-D291-A171-34E3532E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7E286B15-5D0E-E390-C469-960598C44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E82F16D7-3156-785C-B6F7-E6E178111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3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4B3B533A-C475-A5C7-F7DA-2FFAC66C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7AF67A84-365A-EA45-A9D0-E93226316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59B43525-B516-4070-B638-A8C01B210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972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817BEABC-8763-C428-D7FB-AE0FA3AD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2E1B4604-D106-1094-90BF-7224450EA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B0AC2555-C48E-41EF-959D-E5F781EA4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349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6A0E4B7D-6D86-D8E5-379B-5E683B08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3ADD76C1-705C-B349-9062-CC4BBCCC6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C65FBAE6-097D-BB10-B00A-B51BF7F68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399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BE165A95-1B45-0F55-2150-27A85CFF1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E133A549-F031-35CD-157A-8982686072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CCF6BF04-FCAC-7712-B005-D01F98BA9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0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9FE1B23-917F-DC0B-E1F4-0CAE1CF5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9238B031-E80E-0627-1A25-D2C68BBE0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8F0CB158-A149-36B3-E2C7-9C20F88B7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168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CB5087DF-8B2B-EA02-69EA-2550CAA4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C8F1ED1B-3F4C-FFE0-D57D-41CEA443D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6E3A857A-E6C9-5834-E44C-8059DF483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990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950D86D6-DC70-DE1A-0905-2AB6AF86E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DDDFB87C-B5A1-F0B1-12C1-1E2BB8D93B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8CF9B3B4-090B-70C5-DA88-80A13F721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49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2CC0C49C-3FE9-7230-59DF-4150C4C0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1BDABFDA-1138-A1B5-243F-439B38F4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91464E10-04BE-0FA3-FA6F-26375B573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656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028FEB89-F2CD-4B3F-F85C-84EA7AEE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>
            <a:extLst>
              <a:ext uri="{FF2B5EF4-FFF2-40B4-BE49-F238E27FC236}">
                <a16:creationId xmlns:a16="http://schemas.microsoft.com/office/drawing/2014/main" id="{044E72E3-6C72-2DA7-8F67-9237F41A8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>
            <a:extLst>
              <a:ext uri="{FF2B5EF4-FFF2-40B4-BE49-F238E27FC236}">
                <a16:creationId xmlns:a16="http://schemas.microsoft.com/office/drawing/2014/main" id="{3CA66E0F-B523-2AB5-6651-FFB545871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201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041AB7D-7D4D-9D89-328A-BB1C8DA1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10C5A836-AC3D-E250-B33A-674CA48D4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FDCC651B-062F-1131-32D3-697726BE9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01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61EC3519-A0F9-524C-7E99-D384BD2D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B3D66534-00E8-1EDF-61FD-8AE2E46F3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48226ADC-D5DF-7F2A-D2DB-80C7799D5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84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E7164CDE-A6C5-78F6-5985-83CD21B5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0C2D678F-14E9-FFBA-B876-1583F504EF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E5A73654-D89A-B292-F694-E7D3D7043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21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477E445D-BF53-9CFE-197F-E5ECE3E8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8871EB2C-7A15-5927-CF51-8831E3208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73D2851B-CA08-A1C8-77A3-BDB1A41BE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43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BB4EEF5B-A208-E392-805E-89AEFB0F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>
            <a:extLst>
              <a:ext uri="{FF2B5EF4-FFF2-40B4-BE49-F238E27FC236}">
                <a16:creationId xmlns:a16="http://schemas.microsoft.com/office/drawing/2014/main" id="{2B6CFBB3-39E0-92E4-782E-8CCFC2F83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>
            <a:extLst>
              <a:ext uri="{FF2B5EF4-FFF2-40B4-BE49-F238E27FC236}">
                <a16:creationId xmlns:a16="http://schemas.microsoft.com/office/drawing/2014/main" id="{63DF974D-D63A-FB22-5FAF-6DA94D107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69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514CB03-E198-8DFA-2AA2-E6CDE530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4D7B2BA1-9A7B-E6A2-B875-A23D32AB4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4FCC5FD4-11F6-AF58-C8B1-3D6E063A7D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9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688CD59A-4937-F75D-39AB-E5A0C3A0C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>
            <a:extLst>
              <a:ext uri="{FF2B5EF4-FFF2-40B4-BE49-F238E27FC236}">
                <a16:creationId xmlns:a16="http://schemas.microsoft.com/office/drawing/2014/main" id="{CBA3F7A4-5E8D-5B73-7D38-D5771409B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>
            <a:extLst>
              <a:ext uri="{FF2B5EF4-FFF2-40B4-BE49-F238E27FC236}">
                <a16:creationId xmlns:a16="http://schemas.microsoft.com/office/drawing/2014/main" id="{7C74FA5F-52CB-8070-5643-9E3A97CB15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4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25A8617-7271-E89A-78CE-793E7337A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9478296B-7377-D2DE-A095-82E0F0340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0CC0B7E7-EB55-10F4-5229-2085CBAE6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37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4" r:id="rId9"/>
    <p:sldLayoutId id="2147483665" r:id="rId10"/>
    <p:sldLayoutId id="2147483668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689160" y="1748845"/>
            <a:ext cx="7765675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Centralised vs Decentralized </a:t>
            </a:r>
            <a:r>
              <a:rPr lang="en" sz="5800">
                <a:solidFill>
                  <a:schemeClr val="accent2"/>
                </a:solidFill>
              </a:rPr>
              <a:t>Federated Learning</a:t>
            </a:r>
            <a:endParaRPr sz="880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3210484" y="3782850"/>
            <a:ext cx="2723029" cy="486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Andrea Castellucci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Elena Lucchi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Sara Dublini</a:t>
            </a:r>
            <a:endParaRPr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D47B92B3-6326-765E-2E1E-56481B0A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0BC9AD-3C55-C522-D9FA-8C0102DBA81F}"/>
              </a:ext>
            </a:extLst>
          </p:cNvPr>
          <p:cNvSpPr txBox="1"/>
          <p:nvPr/>
        </p:nvSpPr>
        <p:spPr>
          <a:xfrm>
            <a:off x="125190" y="1646317"/>
            <a:ext cx="5839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4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ggregazione del modello </a:t>
            </a:r>
            <a:r>
              <a:rPr lang="it-IT" sz="240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distribuita</a:t>
            </a:r>
            <a:r>
              <a:rPr lang="it-IT" sz="24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i nodi partecipanti, che si connettono e comunicano all'interno di una specifica topologia di rete</a:t>
            </a:r>
            <a:endParaRPr lang="it-IT" sz="2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01DC03-DAC0-E17C-C3D6-3E7E7F18D75F}"/>
              </a:ext>
            </a:extLst>
          </p:cNvPr>
          <p:cNvSpPr txBox="1"/>
          <p:nvPr/>
        </p:nvSpPr>
        <p:spPr>
          <a:xfrm>
            <a:off x="125190" y="2993199"/>
            <a:ext cx="5839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4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Ogni partecipante addestra il modello sui propri </a:t>
            </a:r>
            <a:r>
              <a:rPr lang="it-IT" sz="24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dati locali</a:t>
            </a:r>
            <a:r>
              <a:rPr lang="it-IT" sz="24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e scambia gli aggiornamenti del modello con i nodi vicini</a:t>
            </a:r>
            <a:endParaRPr lang="it-IT" sz="2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8" name="Google Shape;241;p35">
            <a:extLst>
              <a:ext uri="{FF2B5EF4-FFF2-40B4-BE49-F238E27FC236}">
                <a16:creationId xmlns:a16="http://schemas.microsoft.com/office/drawing/2014/main" id="{061613D2-3781-C573-0DDF-CD0570AD6FAC}"/>
              </a:ext>
            </a:extLst>
          </p:cNvPr>
          <p:cNvSpPr txBox="1">
            <a:spLocks/>
          </p:cNvSpPr>
          <p:nvPr/>
        </p:nvSpPr>
        <p:spPr>
          <a:xfrm>
            <a:off x="845820" y="556077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/>
              <a:t>CARATTERISTICHE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5AED8D-ABC0-6335-A9D5-9BC07664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32" y="1514192"/>
            <a:ext cx="2407596" cy="24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8733884-E8B2-0DCC-78B6-87502C3B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3DC27590-197F-0E5A-CD90-44D829DE0C15}"/>
              </a:ext>
            </a:extLst>
          </p:cNvPr>
          <p:cNvSpPr txBox="1">
            <a:spLocks/>
          </p:cNvSpPr>
          <p:nvPr/>
        </p:nvSpPr>
        <p:spPr>
          <a:xfrm>
            <a:off x="-157105" y="3141511"/>
            <a:ext cx="281097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400">
                <a:solidFill>
                  <a:schemeClr val="accent2"/>
                </a:solidFill>
              </a:rPr>
              <a:t>FULLY CONNECTED</a:t>
            </a:r>
          </a:p>
        </p:txBody>
      </p:sp>
      <p:sp>
        <p:nvSpPr>
          <p:cNvPr id="10" name="Google Shape;252;p36">
            <a:extLst>
              <a:ext uri="{FF2B5EF4-FFF2-40B4-BE49-F238E27FC236}">
                <a16:creationId xmlns:a16="http://schemas.microsoft.com/office/drawing/2014/main" id="{78C1FDBF-2A24-A324-25DC-1BD4DF94EB4B}"/>
              </a:ext>
            </a:extLst>
          </p:cNvPr>
          <p:cNvSpPr txBox="1">
            <a:spLocks/>
          </p:cNvSpPr>
          <p:nvPr/>
        </p:nvSpPr>
        <p:spPr>
          <a:xfrm>
            <a:off x="2999847" y="3141511"/>
            <a:ext cx="281097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400">
                <a:solidFill>
                  <a:schemeClr val="accent2"/>
                </a:solidFill>
              </a:rPr>
              <a:t>PARTIALLY CONNECTED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A368BDF0-DD71-9934-2C0D-77C6053C66E6}"/>
              </a:ext>
            </a:extLst>
          </p:cNvPr>
          <p:cNvSpPr txBox="1">
            <a:spLocks/>
          </p:cNvSpPr>
          <p:nvPr/>
        </p:nvSpPr>
        <p:spPr>
          <a:xfrm>
            <a:off x="3323974" y="3809311"/>
            <a:ext cx="2162717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2" name="Google Shape;252;p36">
            <a:extLst>
              <a:ext uri="{FF2B5EF4-FFF2-40B4-BE49-F238E27FC236}">
                <a16:creationId xmlns:a16="http://schemas.microsoft.com/office/drawing/2014/main" id="{3463197F-CCB4-1E70-132F-79521F875955}"/>
              </a:ext>
            </a:extLst>
          </p:cNvPr>
          <p:cNvSpPr txBox="1">
            <a:spLocks/>
          </p:cNvSpPr>
          <p:nvPr/>
        </p:nvSpPr>
        <p:spPr>
          <a:xfrm>
            <a:off x="6052099" y="3141511"/>
            <a:ext cx="3276589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400">
                <a:solidFill>
                  <a:schemeClr val="accent2"/>
                </a:solidFill>
              </a:rPr>
              <a:t>NODE CLUSTERING</a:t>
            </a:r>
          </a:p>
        </p:txBody>
      </p:sp>
      <p:sp>
        <p:nvSpPr>
          <p:cNvPr id="13" name="Google Shape;253;p36">
            <a:extLst>
              <a:ext uri="{FF2B5EF4-FFF2-40B4-BE49-F238E27FC236}">
                <a16:creationId xmlns:a16="http://schemas.microsoft.com/office/drawing/2014/main" id="{E38E6659-40AA-709C-C95F-13750BFE08C0}"/>
              </a:ext>
            </a:extLst>
          </p:cNvPr>
          <p:cNvSpPr txBox="1">
            <a:spLocks/>
          </p:cNvSpPr>
          <p:nvPr/>
        </p:nvSpPr>
        <p:spPr>
          <a:xfrm>
            <a:off x="6265588" y="3818568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5" name="Google Shape;214;p33">
            <a:extLst>
              <a:ext uri="{FF2B5EF4-FFF2-40B4-BE49-F238E27FC236}">
                <a16:creationId xmlns:a16="http://schemas.microsoft.com/office/drawing/2014/main" id="{ADEC2F73-CB29-30FC-8E5B-FDC9B118D891}"/>
              </a:ext>
            </a:extLst>
          </p:cNvPr>
          <p:cNvSpPr txBox="1">
            <a:spLocks/>
          </p:cNvSpPr>
          <p:nvPr/>
        </p:nvSpPr>
        <p:spPr>
          <a:xfrm>
            <a:off x="2899641" y="3643711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Star-Structured</a:t>
            </a:r>
          </a:p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Ring-Structured</a:t>
            </a:r>
          </a:p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Random-Structured</a:t>
            </a:r>
          </a:p>
        </p:txBody>
      </p:sp>
      <p:pic>
        <p:nvPicPr>
          <p:cNvPr id="2050" name="Picture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A494AE5C-2012-479C-F198-C03CC87F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27378" r="78149" b="19705"/>
          <a:stretch/>
        </p:blipFill>
        <p:spPr bwMode="auto">
          <a:xfrm>
            <a:off x="517801" y="1539062"/>
            <a:ext cx="1470147" cy="12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8A6B032F-B757-5E13-7E21-AFF18B33C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27568" r="21636" b="19515"/>
          <a:stretch/>
        </p:blipFill>
        <p:spPr bwMode="auto">
          <a:xfrm>
            <a:off x="2409803" y="1531172"/>
            <a:ext cx="4135777" cy="12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DD309DB-BA6D-B832-5CAA-D68D02900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1" t="29594" r="1221" b="20098"/>
          <a:stretch/>
        </p:blipFill>
        <p:spPr bwMode="auto">
          <a:xfrm>
            <a:off x="6916177" y="1528674"/>
            <a:ext cx="1651823" cy="12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41;p35">
            <a:extLst>
              <a:ext uri="{FF2B5EF4-FFF2-40B4-BE49-F238E27FC236}">
                <a16:creationId xmlns:a16="http://schemas.microsoft.com/office/drawing/2014/main" id="{4112C08F-F166-D7E9-39C6-3FCAFE85F7E7}"/>
              </a:ext>
            </a:extLst>
          </p:cNvPr>
          <p:cNvSpPr txBox="1">
            <a:spLocks/>
          </p:cNvSpPr>
          <p:nvPr/>
        </p:nvSpPr>
        <p:spPr>
          <a:xfrm>
            <a:off x="845820" y="556077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/>
              <a:t>TOPOLOGIE DI RETE</a:t>
            </a:r>
          </a:p>
        </p:txBody>
      </p:sp>
    </p:spTree>
    <p:extLst>
      <p:ext uri="{BB962C8B-B14F-4D97-AF65-F5344CB8AC3E}">
        <p14:creationId xmlns:p14="http://schemas.microsoft.com/office/powerpoint/2010/main" val="92257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845820" y="55607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/>
              <a:t>CONFRONTO</a:t>
            </a:r>
            <a:endParaRPr sz="3800"/>
          </a:p>
        </p:txBody>
      </p:sp>
      <p:graphicFrame>
        <p:nvGraphicFramePr>
          <p:cNvPr id="242" name="Google Shape;242;p35"/>
          <p:cNvGraphicFramePr/>
          <p:nvPr>
            <p:extLst>
              <p:ext uri="{D42A27DB-BD31-4B8C-83A1-F6EECF244321}">
                <p14:modId xmlns:p14="http://schemas.microsoft.com/office/powerpoint/2010/main" val="4218533180"/>
              </p:ext>
            </p:extLst>
          </p:nvPr>
        </p:nvGraphicFramePr>
        <p:xfrm>
          <a:off x="576775" y="1518166"/>
          <a:ext cx="7949045" cy="3200220"/>
        </p:xfrm>
        <a:graphic>
          <a:graphicData uri="http://schemas.openxmlformats.org/drawingml/2006/table">
            <a:tbl>
              <a:tblPr>
                <a:noFill/>
                <a:tableStyleId>{8C5FD7EB-4CDC-4B11-8A9C-B6ABE55B3AA7}</a:tableStyleId>
              </a:tblPr>
              <a:tblGrid>
                <a:gridCol w="366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6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3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CFL</a:t>
                      </a:r>
                      <a:endParaRPr sz="23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2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DFL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570214"/>
                  </a:ext>
                </a:extLst>
              </a:tr>
              <a:tr h="4586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TOLLERANZA AI GUASTI</a:t>
                      </a:r>
                      <a:endParaRPr sz="2300">
                        <a:solidFill>
                          <a:schemeClr val="accent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6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FIDUCIA TRA I NODI</a:t>
                      </a:r>
                      <a:endParaRPr sz="2300">
                        <a:solidFill>
                          <a:schemeClr val="accent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6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DISTRIBUZIONE DEL CARICO</a:t>
                      </a:r>
                      <a:endParaRPr sz="2300">
                        <a:solidFill>
                          <a:schemeClr val="accent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300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SCALABILITÀ</a:t>
                      </a: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9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300" dirty="0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DISTRIBUZIONE DELLE RISORSE</a:t>
                      </a: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488223"/>
                  </a:ext>
                </a:extLst>
              </a:tr>
            </a:tbl>
          </a:graphicData>
        </a:graphic>
      </p:graphicFrame>
      <p:sp>
        <p:nvSpPr>
          <p:cNvPr id="2" name="Google Shape;244;p35"/>
          <p:cNvSpPr/>
          <p:nvPr/>
        </p:nvSpPr>
        <p:spPr>
          <a:xfrm>
            <a:off x="5138294" y="2209625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44;p35">
            <a:extLst>
              <a:ext uri="{FF2B5EF4-FFF2-40B4-BE49-F238E27FC236}">
                <a16:creationId xmlns:a16="http://schemas.microsoft.com/office/drawing/2014/main" id="{1EFDEA03-26DD-0437-E351-BE761E60EA0E}"/>
              </a:ext>
            </a:extLst>
          </p:cNvPr>
          <p:cNvSpPr/>
          <p:nvPr/>
        </p:nvSpPr>
        <p:spPr>
          <a:xfrm>
            <a:off x="5138294" y="2742044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" name="Google Shape;244;p35">
            <a:extLst>
              <a:ext uri="{FF2B5EF4-FFF2-40B4-BE49-F238E27FC236}">
                <a16:creationId xmlns:a16="http://schemas.microsoft.com/office/drawing/2014/main" id="{4BFC9C9B-9AA8-8228-E3A7-3FC97EF8DF6B}"/>
              </a:ext>
            </a:extLst>
          </p:cNvPr>
          <p:cNvSpPr/>
          <p:nvPr/>
        </p:nvSpPr>
        <p:spPr>
          <a:xfrm>
            <a:off x="5138295" y="3298980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" name="Google Shape;244;p35">
            <a:extLst>
              <a:ext uri="{FF2B5EF4-FFF2-40B4-BE49-F238E27FC236}">
                <a16:creationId xmlns:a16="http://schemas.microsoft.com/office/drawing/2014/main" id="{9B7BB9F7-44CB-90B3-3EB9-18C12F92D073}"/>
              </a:ext>
            </a:extLst>
          </p:cNvPr>
          <p:cNvSpPr/>
          <p:nvPr/>
        </p:nvSpPr>
        <p:spPr>
          <a:xfrm>
            <a:off x="5138295" y="3831399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" name="Google Shape;245;p35"/>
          <p:cNvSpPr/>
          <p:nvPr/>
        </p:nvSpPr>
        <p:spPr>
          <a:xfrm>
            <a:off x="7134202" y="2239836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" name="Google Shape;245;p35">
            <a:extLst>
              <a:ext uri="{FF2B5EF4-FFF2-40B4-BE49-F238E27FC236}">
                <a16:creationId xmlns:a16="http://schemas.microsoft.com/office/drawing/2014/main" id="{F7A3840E-08E2-155F-756B-E836A6FA77DC}"/>
              </a:ext>
            </a:extLst>
          </p:cNvPr>
          <p:cNvSpPr/>
          <p:nvPr/>
        </p:nvSpPr>
        <p:spPr>
          <a:xfrm>
            <a:off x="7137804" y="2758734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8" name="Google Shape;245;p35">
            <a:extLst>
              <a:ext uri="{FF2B5EF4-FFF2-40B4-BE49-F238E27FC236}">
                <a16:creationId xmlns:a16="http://schemas.microsoft.com/office/drawing/2014/main" id="{F27CBD9E-6820-B39C-E7AA-A30CAC6DDAE0}"/>
              </a:ext>
            </a:extLst>
          </p:cNvPr>
          <p:cNvSpPr/>
          <p:nvPr/>
        </p:nvSpPr>
        <p:spPr>
          <a:xfrm>
            <a:off x="7134204" y="3333741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" name="Google Shape;245;p35">
            <a:extLst>
              <a:ext uri="{FF2B5EF4-FFF2-40B4-BE49-F238E27FC236}">
                <a16:creationId xmlns:a16="http://schemas.microsoft.com/office/drawing/2014/main" id="{71877D92-1BBB-139C-4F3C-E7BF66DB10BA}"/>
              </a:ext>
            </a:extLst>
          </p:cNvPr>
          <p:cNvSpPr/>
          <p:nvPr/>
        </p:nvSpPr>
        <p:spPr>
          <a:xfrm>
            <a:off x="7136635" y="3852639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0" name="Google Shape;244;p35">
            <a:extLst>
              <a:ext uri="{FF2B5EF4-FFF2-40B4-BE49-F238E27FC236}">
                <a16:creationId xmlns:a16="http://schemas.microsoft.com/office/drawing/2014/main" id="{CECEC721-AC72-6FEB-0F67-D87DCE03484E}"/>
              </a:ext>
            </a:extLst>
          </p:cNvPr>
          <p:cNvSpPr/>
          <p:nvPr/>
        </p:nvSpPr>
        <p:spPr>
          <a:xfrm>
            <a:off x="5138295" y="4341175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2" name="Google Shape;245;p35">
            <a:extLst>
              <a:ext uri="{FF2B5EF4-FFF2-40B4-BE49-F238E27FC236}">
                <a16:creationId xmlns:a16="http://schemas.microsoft.com/office/drawing/2014/main" id="{7BF47CFB-6A90-7169-4AA2-4CB4FF9951BE}"/>
              </a:ext>
            </a:extLst>
          </p:cNvPr>
          <p:cNvSpPr/>
          <p:nvPr/>
        </p:nvSpPr>
        <p:spPr>
          <a:xfrm>
            <a:off x="7134203" y="4340934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1E3BA1B-9F43-AC82-142D-1696B73B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8E278DE8-C9DC-8463-2728-6C6D4A44BC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C2E62597-DFCA-CCBD-FB3E-C98BE0A399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1502" y="3372039"/>
            <a:ext cx="2700996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ATTACCHI &amp; DIFESE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187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9E1269BD-4BEF-A80D-7C02-428CE974A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4">
            <a:extLst>
              <a:ext uri="{FF2B5EF4-FFF2-40B4-BE49-F238E27FC236}">
                <a16:creationId xmlns:a16="http://schemas.microsoft.com/office/drawing/2014/main" id="{DFE1A679-03DD-3536-92D8-7061F71AC68A}"/>
              </a:ext>
            </a:extLst>
          </p:cNvPr>
          <p:cNvGrpSpPr/>
          <p:nvPr/>
        </p:nvGrpSpPr>
        <p:grpSpPr>
          <a:xfrm>
            <a:off x="3055650" y="1520725"/>
            <a:ext cx="3032542" cy="2777666"/>
            <a:chOff x="3055650" y="1520725"/>
            <a:chExt cx="3032542" cy="2777666"/>
          </a:xfrm>
        </p:grpSpPr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6A06D7FB-64CF-1EC8-7E02-6EBC3685BA54}"/>
                </a:ext>
              </a:extLst>
            </p:cNvPr>
            <p:cNvSpPr/>
            <p:nvPr/>
          </p:nvSpPr>
          <p:spPr>
            <a:xfrm>
              <a:off x="4072104" y="2505514"/>
              <a:ext cx="1014438" cy="730958"/>
            </a:xfrm>
            <a:custGeom>
              <a:avLst/>
              <a:gdLst/>
              <a:ahLst/>
              <a:cxnLst/>
              <a:rect l="l" t="t" r="r" b="b"/>
              <a:pathLst>
                <a:path w="66249" h="47736" fill="none" extrusionOk="0">
                  <a:moveTo>
                    <a:pt x="1" y="5838"/>
                  </a:moveTo>
                  <a:cubicBezTo>
                    <a:pt x="1" y="5838"/>
                    <a:pt x="1" y="1"/>
                    <a:pt x="5838" y="1"/>
                  </a:cubicBezTo>
                  <a:lnTo>
                    <a:pt x="60411" y="1"/>
                  </a:lnTo>
                  <a:cubicBezTo>
                    <a:pt x="60411" y="1"/>
                    <a:pt x="66248" y="1"/>
                    <a:pt x="66248" y="5838"/>
                  </a:cubicBezTo>
                  <a:lnTo>
                    <a:pt x="66248" y="41898"/>
                  </a:lnTo>
                  <a:cubicBezTo>
                    <a:pt x="66248" y="41898"/>
                    <a:pt x="66248" y="47735"/>
                    <a:pt x="60411" y="47735"/>
                  </a:cubicBezTo>
                  <a:lnTo>
                    <a:pt x="5838" y="47735"/>
                  </a:lnTo>
                  <a:cubicBezTo>
                    <a:pt x="5838" y="47735"/>
                    <a:pt x="1" y="47735"/>
                    <a:pt x="1" y="4189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29248D75-2D78-1B1E-7373-5FEF0ED3F69D}"/>
                </a:ext>
              </a:extLst>
            </p:cNvPr>
            <p:cNvSpPr/>
            <p:nvPr/>
          </p:nvSpPr>
          <p:spPr>
            <a:xfrm>
              <a:off x="4161500" y="2594910"/>
              <a:ext cx="835649" cy="552169"/>
            </a:xfrm>
            <a:custGeom>
              <a:avLst/>
              <a:gdLst/>
              <a:ahLst/>
              <a:cxnLst/>
              <a:rect l="l" t="t" r="r" b="b"/>
              <a:pathLst>
                <a:path w="54573" h="36060" fill="none" extrusionOk="0">
                  <a:moveTo>
                    <a:pt x="0" y="0"/>
                  </a:moveTo>
                  <a:lnTo>
                    <a:pt x="54573" y="0"/>
                  </a:lnTo>
                  <a:lnTo>
                    <a:pt x="54573" y="36060"/>
                  </a:lnTo>
                  <a:lnTo>
                    <a:pt x="0" y="36060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>
              <a:extLst>
                <a:ext uri="{FF2B5EF4-FFF2-40B4-BE49-F238E27FC236}">
                  <a16:creationId xmlns:a16="http://schemas.microsoft.com/office/drawing/2014/main" id="{001306B3-69F0-6E28-80D2-10C5D3849FEA}"/>
                </a:ext>
              </a:extLst>
            </p:cNvPr>
            <p:cNvSpPr/>
            <p:nvPr/>
          </p:nvSpPr>
          <p:spPr>
            <a:xfrm>
              <a:off x="3923985" y="3236971"/>
              <a:ext cx="1304548" cy="113404"/>
            </a:xfrm>
            <a:custGeom>
              <a:avLst/>
              <a:gdLst/>
              <a:ahLst/>
              <a:cxnLst/>
              <a:rect l="l" t="t" r="r" b="b"/>
              <a:pathLst>
                <a:path w="85195" h="7406" fill="none" extrusionOk="0">
                  <a:moveTo>
                    <a:pt x="82059" y="7406"/>
                  </a:moveTo>
                  <a:lnTo>
                    <a:pt x="3136" y="7406"/>
                  </a:lnTo>
                  <a:cubicBezTo>
                    <a:pt x="1401" y="7406"/>
                    <a:pt x="0" y="5971"/>
                    <a:pt x="0" y="4270"/>
                  </a:cubicBezTo>
                  <a:lnTo>
                    <a:pt x="0" y="3136"/>
                  </a:lnTo>
                  <a:cubicBezTo>
                    <a:pt x="0" y="1435"/>
                    <a:pt x="1401" y="0"/>
                    <a:pt x="3136" y="0"/>
                  </a:cubicBezTo>
                  <a:lnTo>
                    <a:pt x="82059" y="0"/>
                  </a:lnTo>
                  <a:cubicBezTo>
                    <a:pt x="83760" y="0"/>
                    <a:pt x="85195" y="1435"/>
                    <a:pt x="85195" y="3136"/>
                  </a:cubicBezTo>
                  <a:lnTo>
                    <a:pt x="85195" y="4270"/>
                  </a:lnTo>
                  <a:cubicBezTo>
                    <a:pt x="85195" y="5971"/>
                    <a:pt x="83760" y="7406"/>
                    <a:pt x="82059" y="7406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4">
              <a:extLst>
                <a:ext uri="{FF2B5EF4-FFF2-40B4-BE49-F238E27FC236}">
                  <a16:creationId xmlns:a16="http://schemas.microsoft.com/office/drawing/2014/main" id="{4AD13273-AC84-BDB8-B756-87331FAF122E}"/>
                </a:ext>
              </a:extLst>
            </p:cNvPr>
            <p:cNvSpPr/>
            <p:nvPr/>
          </p:nvSpPr>
          <p:spPr>
            <a:xfrm>
              <a:off x="4449577" y="2807389"/>
              <a:ext cx="260527" cy="234465"/>
            </a:xfrm>
            <a:custGeom>
              <a:avLst/>
              <a:gdLst/>
              <a:ahLst/>
              <a:cxnLst/>
              <a:rect l="l" t="t" r="r" b="b"/>
              <a:pathLst>
                <a:path w="17014" h="15312" fill="none" extrusionOk="0">
                  <a:moveTo>
                    <a:pt x="1" y="1702"/>
                  </a:moveTo>
                  <a:cubicBezTo>
                    <a:pt x="1" y="1702"/>
                    <a:pt x="1" y="1"/>
                    <a:pt x="1702" y="1"/>
                  </a:cubicBezTo>
                  <a:lnTo>
                    <a:pt x="15278" y="1"/>
                  </a:lnTo>
                  <a:cubicBezTo>
                    <a:pt x="15278" y="1"/>
                    <a:pt x="17013" y="1"/>
                    <a:pt x="17013" y="1702"/>
                  </a:cubicBezTo>
                  <a:lnTo>
                    <a:pt x="17013" y="13611"/>
                  </a:lnTo>
                  <a:cubicBezTo>
                    <a:pt x="17013" y="13611"/>
                    <a:pt x="17013" y="15312"/>
                    <a:pt x="15278" y="15312"/>
                  </a:cubicBezTo>
                  <a:lnTo>
                    <a:pt x="1702" y="15312"/>
                  </a:lnTo>
                  <a:cubicBezTo>
                    <a:pt x="1702" y="15312"/>
                    <a:pt x="1" y="15312"/>
                    <a:pt x="1" y="13611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>
              <a:extLst>
                <a:ext uri="{FF2B5EF4-FFF2-40B4-BE49-F238E27FC236}">
                  <a16:creationId xmlns:a16="http://schemas.microsoft.com/office/drawing/2014/main" id="{FC2F39E1-F0F6-8759-6086-BC06B78D4A63}"/>
                </a:ext>
              </a:extLst>
            </p:cNvPr>
            <p:cNvSpPr/>
            <p:nvPr/>
          </p:nvSpPr>
          <p:spPr>
            <a:xfrm>
              <a:off x="4552769" y="2911591"/>
              <a:ext cx="52108" cy="52124"/>
            </a:xfrm>
            <a:custGeom>
              <a:avLst/>
              <a:gdLst/>
              <a:ahLst/>
              <a:cxnLst/>
              <a:rect l="l" t="t" r="r" b="b"/>
              <a:pathLst>
                <a:path w="3403" h="3404" fill="none" extrusionOk="0">
                  <a:moveTo>
                    <a:pt x="3402" y="1702"/>
                  </a:moveTo>
                  <a:cubicBezTo>
                    <a:pt x="3402" y="2636"/>
                    <a:pt x="2669" y="3403"/>
                    <a:pt x="1701" y="3403"/>
                  </a:cubicBezTo>
                  <a:cubicBezTo>
                    <a:pt x="767" y="3403"/>
                    <a:pt x="0" y="2636"/>
                    <a:pt x="0" y="1702"/>
                  </a:cubicBezTo>
                  <a:cubicBezTo>
                    <a:pt x="0" y="768"/>
                    <a:pt x="767" y="1"/>
                    <a:pt x="1701" y="1"/>
                  </a:cubicBezTo>
                  <a:cubicBezTo>
                    <a:pt x="2669" y="1"/>
                    <a:pt x="3402" y="768"/>
                    <a:pt x="3402" y="1702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4">
              <a:extLst>
                <a:ext uri="{FF2B5EF4-FFF2-40B4-BE49-F238E27FC236}">
                  <a16:creationId xmlns:a16="http://schemas.microsoft.com/office/drawing/2014/main" id="{D6D77240-0338-32C2-03AC-D93E3476DF07}"/>
                </a:ext>
              </a:extLst>
            </p:cNvPr>
            <p:cNvSpPr/>
            <p:nvPr/>
          </p:nvSpPr>
          <p:spPr>
            <a:xfrm>
              <a:off x="4578816" y="2872268"/>
              <a:ext cx="15" cy="39338"/>
            </a:xfrm>
            <a:custGeom>
              <a:avLst/>
              <a:gdLst/>
              <a:ahLst/>
              <a:cxnLst/>
              <a:rect l="l" t="t" r="r" b="b"/>
              <a:pathLst>
                <a:path w="1" h="2569" fill="none" extrusionOk="0">
                  <a:moveTo>
                    <a:pt x="0" y="0"/>
                  </a:moveTo>
                  <a:lnTo>
                    <a:pt x="0" y="2569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4">
              <a:extLst>
                <a:ext uri="{FF2B5EF4-FFF2-40B4-BE49-F238E27FC236}">
                  <a16:creationId xmlns:a16="http://schemas.microsoft.com/office/drawing/2014/main" id="{1E12FC4F-2D36-E927-CC6D-C83D2825DD77}"/>
                </a:ext>
              </a:extLst>
            </p:cNvPr>
            <p:cNvSpPr/>
            <p:nvPr/>
          </p:nvSpPr>
          <p:spPr>
            <a:xfrm>
              <a:off x="4501165" y="2660800"/>
              <a:ext cx="155805" cy="146602"/>
            </a:xfrm>
            <a:custGeom>
              <a:avLst/>
              <a:gdLst/>
              <a:ahLst/>
              <a:cxnLst/>
              <a:rect l="l" t="t" r="r" b="b"/>
              <a:pathLst>
                <a:path w="10175" h="9574" fill="none" extrusionOk="0">
                  <a:moveTo>
                    <a:pt x="10175" y="9574"/>
                  </a:moveTo>
                  <a:lnTo>
                    <a:pt x="10175" y="5071"/>
                  </a:lnTo>
                  <a:cubicBezTo>
                    <a:pt x="10175" y="2269"/>
                    <a:pt x="7907" y="0"/>
                    <a:pt x="5071" y="0"/>
                  </a:cubicBezTo>
                  <a:cubicBezTo>
                    <a:pt x="2303" y="0"/>
                    <a:pt x="1" y="2235"/>
                    <a:pt x="1" y="5071"/>
                  </a:cubicBezTo>
                  <a:lnTo>
                    <a:pt x="1" y="9574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>
              <a:extLst>
                <a:ext uri="{FF2B5EF4-FFF2-40B4-BE49-F238E27FC236}">
                  <a16:creationId xmlns:a16="http://schemas.microsoft.com/office/drawing/2014/main" id="{D2393C3D-C5CB-A424-E318-E7064853BE65}"/>
                </a:ext>
              </a:extLst>
            </p:cNvPr>
            <p:cNvSpPr/>
            <p:nvPr/>
          </p:nvSpPr>
          <p:spPr>
            <a:xfrm>
              <a:off x="3473977" y="3283965"/>
              <a:ext cx="241616" cy="422426"/>
            </a:xfrm>
            <a:custGeom>
              <a:avLst/>
              <a:gdLst/>
              <a:ahLst/>
              <a:cxnLst/>
              <a:rect l="l" t="t" r="r" b="b"/>
              <a:pathLst>
                <a:path w="15779" h="27587" fill="none" extrusionOk="0">
                  <a:moveTo>
                    <a:pt x="15779" y="27587"/>
                  </a:moveTo>
                  <a:cubicBezTo>
                    <a:pt x="8707" y="19714"/>
                    <a:pt x="3270" y="10341"/>
                    <a:pt x="1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>
              <a:extLst>
                <a:ext uri="{FF2B5EF4-FFF2-40B4-BE49-F238E27FC236}">
                  <a16:creationId xmlns:a16="http://schemas.microsoft.com/office/drawing/2014/main" id="{26E6C9D0-97F4-95DC-A5C4-0AE5CFA49676}"/>
                </a:ext>
              </a:extLst>
            </p:cNvPr>
            <p:cNvSpPr/>
            <p:nvPr/>
          </p:nvSpPr>
          <p:spPr>
            <a:xfrm>
              <a:off x="4322911" y="4062922"/>
              <a:ext cx="490368" cy="27072"/>
            </a:xfrm>
            <a:custGeom>
              <a:avLst/>
              <a:gdLst/>
              <a:ahLst/>
              <a:cxnLst/>
              <a:rect l="l" t="t" r="r" b="b"/>
              <a:pathLst>
                <a:path w="32024" h="1768" fill="none" extrusionOk="0">
                  <a:moveTo>
                    <a:pt x="32023" y="200"/>
                  </a:moveTo>
                  <a:cubicBezTo>
                    <a:pt x="27020" y="1234"/>
                    <a:pt x="21849" y="1768"/>
                    <a:pt x="16512" y="1768"/>
                  </a:cubicBezTo>
                  <a:cubicBezTo>
                    <a:pt x="10841" y="1768"/>
                    <a:pt x="5337" y="1168"/>
                    <a:pt x="0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>
              <a:extLst>
                <a:ext uri="{FF2B5EF4-FFF2-40B4-BE49-F238E27FC236}">
                  <a16:creationId xmlns:a16="http://schemas.microsoft.com/office/drawing/2014/main" id="{ABDDA2B2-915D-C1DF-50C4-0C37203E9394}"/>
                </a:ext>
              </a:extLst>
            </p:cNvPr>
            <p:cNvSpPr/>
            <p:nvPr/>
          </p:nvSpPr>
          <p:spPr>
            <a:xfrm>
              <a:off x="5426724" y="3292127"/>
              <a:ext cx="248767" cy="424478"/>
            </a:xfrm>
            <a:custGeom>
              <a:avLst/>
              <a:gdLst/>
              <a:ahLst/>
              <a:cxnLst/>
              <a:rect l="l" t="t" r="r" b="b"/>
              <a:pathLst>
                <a:path w="16246" h="27721" fill="none" extrusionOk="0">
                  <a:moveTo>
                    <a:pt x="16245" y="1"/>
                  </a:moveTo>
                  <a:cubicBezTo>
                    <a:pt x="12843" y="10408"/>
                    <a:pt x="7272" y="19849"/>
                    <a:pt x="0" y="2772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>
              <a:extLst>
                <a:ext uri="{FF2B5EF4-FFF2-40B4-BE49-F238E27FC236}">
                  <a16:creationId xmlns:a16="http://schemas.microsoft.com/office/drawing/2014/main" id="{C8A8E6FD-D169-BEFE-C009-311505EFBB92}"/>
                </a:ext>
              </a:extLst>
            </p:cNvPr>
            <p:cNvSpPr/>
            <p:nvPr/>
          </p:nvSpPr>
          <p:spPr>
            <a:xfrm>
              <a:off x="5431823" y="2159203"/>
              <a:ext cx="244173" cy="422441"/>
            </a:xfrm>
            <a:custGeom>
              <a:avLst/>
              <a:gdLst/>
              <a:ahLst/>
              <a:cxnLst/>
              <a:rect l="l" t="t" r="r" b="b"/>
              <a:pathLst>
                <a:path w="15946" h="27588" fill="none" extrusionOk="0">
                  <a:moveTo>
                    <a:pt x="1" y="1"/>
                  </a:moveTo>
                  <a:cubicBezTo>
                    <a:pt x="7139" y="7906"/>
                    <a:pt x="12643" y="17246"/>
                    <a:pt x="15945" y="27587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>
              <a:extLst>
                <a:ext uri="{FF2B5EF4-FFF2-40B4-BE49-F238E27FC236}">
                  <a16:creationId xmlns:a16="http://schemas.microsoft.com/office/drawing/2014/main" id="{1BA75ACC-EDA7-8D20-0D70-00675A6CBEC7}"/>
                </a:ext>
              </a:extLst>
            </p:cNvPr>
            <p:cNvSpPr/>
            <p:nvPr/>
          </p:nvSpPr>
          <p:spPr>
            <a:xfrm>
              <a:off x="4331087" y="1779693"/>
              <a:ext cx="489847" cy="26062"/>
            </a:xfrm>
            <a:custGeom>
              <a:avLst/>
              <a:gdLst/>
              <a:ahLst/>
              <a:cxnLst/>
              <a:rect l="l" t="t" r="r" b="b"/>
              <a:pathLst>
                <a:path w="31990" h="1702" fill="none" extrusionOk="0">
                  <a:moveTo>
                    <a:pt x="0" y="1701"/>
                  </a:moveTo>
                  <a:cubicBezTo>
                    <a:pt x="5137" y="567"/>
                    <a:pt x="10508" y="0"/>
                    <a:pt x="15978" y="0"/>
                  </a:cubicBezTo>
                  <a:cubicBezTo>
                    <a:pt x="21482" y="0"/>
                    <a:pt x="26819" y="567"/>
                    <a:pt x="31990" y="170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4">
              <a:extLst>
                <a:ext uri="{FF2B5EF4-FFF2-40B4-BE49-F238E27FC236}">
                  <a16:creationId xmlns:a16="http://schemas.microsoft.com/office/drawing/2014/main" id="{7B481E51-2FF0-E817-37A6-A14FBF8DD124}"/>
                </a:ext>
              </a:extLst>
            </p:cNvPr>
            <p:cNvSpPr/>
            <p:nvPr/>
          </p:nvSpPr>
          <p:spPr>
            <a:xfrm>
              <a:off x="3476534" y="2158177"/>
              <a:ext cx="244173" cy="421415"/>
            </a:xfrm>
            <a:custGeom>
              <a:avLst/>
              <a:gdLst/>
              <a:ahLst/>
              <a:cxnLst/>
              <a:rect l="l" t="t" r="r" b="b"/>
              <a:pathLst>
                <a:path w="15946" h="27521" fill="none" extrusionOk="0">
                  <a:moveTo>
                    <a:pt x="1" y="27521"/>
                  </a:moveTo>
                  <a:cubicBezTo>
                    <a:pt x="3336" y="17180"/>
                    <a:pt x="8840" y="7840"/>
                    <a:pt x="15945" y="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4">
              <a:extLst>
                <a:ext uri="{FF2B5EF4-FFF2-40B4-BE49-F238E27FC236}">
                  <a16:creationId xmlns:a16="http://schemas.microsoft.com/office/drawing/2014/main" id="{AD9012B8-706B-1B61-97FD-0B11C7A30250}"/>
                </a:ext>
              </a:extLst>
            </p:cNvPr>
            <p:cNvSpPr/>
            <p:nvPr/>
          </p:nvSpPr>
          <p:spPr>
            <a:xfrm>
              <a:off x="3631299" y="357919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1"/>
                  </a:moveTo>
                  <a:cubicBezTo>
                    <a:pt x="46701" y="36260"/>
                    <a:pt x="36260" y="46701"/>
                    <a:pt x="23351" y="46701"/>
                  </a:cubicBezTo>
                  <a:cubicBezTo>
                    <a:pt x="10475" y="46701"/>
                    <a:pt x="1" y="36260"/>
                    <a:pt x="1" y="23351"/>
                  </a:cubicBezTo>
                  <a:cubicBezTo>
                    <a:pt x="1" y="10475"/>
                    <a:pt x="10475" y="1"/>
                    <a:pt x="23351" y="1"/>
                  </a:cubicBezTo>
                  <a:cubicBezTo>
                    <a:pt x="36260" y="1"/>
                    <a:pt x="46701" y="10475"/>
                    <a:pt x="46701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>
              <a:extLst>
                <a:ext uri="{FF2B5EF4-FFF2-40B4-BE49-F238E27FC236}">
                  <a16:creationId xmlns:a16="http://schemas.microsoft.com/office/drawing/2014/main" id="{F2526A1D-5357-4321-B562-521331D88314}"/>
                </a:ext>
              </a:extLst>
            </p:cNvPr>
            <p:cNvSpPr/>
            <p:nvPr/>
          </p:nvSpPr>
          <p:spPr>
            <a:xfrm>
              <a:off x="3587382" y="1520725"/>
              <a:ext cx="743713" cy="637459"/>
            </a:xfrm>
            <a:custGeom>
              <a:avLst/>
              <a:gdLst/>
              <a:ahLst/>
              <a:cxnLst/>
              <a:rect l="l" t="t" r="r" b="b"/>
              <a:pathLst>
                <a:path w="48569" h="41630" fill="none" extrusionOk="0">
                  <a:moveTo>
                    <a:pt x="48568" y="18613"/>
                  </a:moveTo>
                  <a:cubicBezTo>
                    <a:pt x="48134" y="17379"/>
                    <a:pt x="47567" y="16178"/>
                    <a:pt x="46900" y="15011"/>
                  </a:cubicBezTo>
                  <a:cubicBezTo>
                    <a:pt x="40462" y="3836"/>
                    <a:pt x="26185" y="0"/>
                    <a:pt x="15011" y="6471"/>
                  </a:cubicBezTo>
                  <a:cubicBezTo>
                    <a:pt x="3836" y="12943"/>
                    <a:pt x="0" y="27186"/>
                    <a:pt x="6471" y="38361"/>
                  </a:cubicBezTo>
                  <a:cubicBezTo>
                    <a:pt x="7138" y="39528"/>
                    <a:pt x="7872" y="40629"/>
                    <a:pt x="8706" y="4163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>
              <a:extLst>
                <a:ext uri="{FF2B5EF4-FFF2-40B4-BE49-F238E27FC236}">
                  <a16:creationId xmlns:a16="http://schemas.microsoft.com/office/drawing/2014/main" id="{DD5BD38E-B61A-177B-F134-E9BC0FC75303}"/>
                </a:ext>
              </a:extLst>
            </p:cNvPr>
            <p:cNvSpPr/>
            <p:nvPr/>
          </p:nvSpPr>
          <p:spPr>
            <a:xfrm>
              <a:off x="3720694" y="1805740"/>
              <a:ext cx="670672" cy="522034"/>
            </a:xfrm>
            <a:custGeom>
              <a:avLst/>
              <a:gdLst/>
              <a:ahLst/>
              <a:cxnLst/>
              <a:rect l="l" t="t" r="r" b="b"/>
              <a:pathLst>
                <a:path w="43799" h="34092" fill="none" extrusionOk="0">
                  <a:moveTo>
                    <a:pt x="0" y="23017"/>
                  </a:moveTo>
                  <a:cubicBezTo>
                    <a:pt x="7139" y="31590"/>
                    <a:pt x="19648" y="34092"/>
                    <a:pt x="29655" y="28321"/>
                  </a:cubicBezTo>
                  <a:cubicBezTo>
                    <a:pt x="39662" y="22517"/>
                    <a:pt x="43798" y="10475"/>
                    <a:pt x="39862" y="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>
              <a:extLst>
                <a:ext uri="{FF2B5EF4-FFF2-40B4-BE49-F238E27FC236}">
                  <a16:creationId xmlns:a16="http://schemas.microsoft.com/office/drawing/2014/main" id="{8D77F19B-FDBE-638E-6308-B2DAC0B19C83}"/>
                </a:ext>
              </a:extLst>
            </p:cNvPr>
            <p:cNvSpPr/>
            <p:nvPr/>
          </p:nvSpPr>
          <p:spPr>
            <a:xfrm>
              <a:off x="5373083" y="258163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0"/>
                  </a:moveTo>
                  <a:cubicBezTo>
                    <a:pt x="46701" y="36226"/>
                    <a:pt x="36260" y="46700"/>
                    <a:pt x="23351" y="46700"/>
                  </a:cubicBezTo>
                  <a:cubicBezTo>
                    <a:pt x="10475" y="46700"/>
                    <a:pt x="1" y="36226"/>
                    <a:pt x="1" y="23350"/>
                  </a:cubicBezTo>
                  <a:cubicBezTo>
                    <a:pt x="1" y="10441"/>
                    <a:pt x="10475" y="0"/>
                    <a:pt x="23351" y="0"/>
                  </a:cubicBezTo>
                  <a:cubicBezTo>
                    <a:pt x="36260" y="0"/>
                    <a:pt x="46701" y="10441"/>
                    <a:pt x="46701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>
              <a:extLst>
                <a:ext uri="{FF2B5EF4-FFF2-40B4-BE49-F238E27FC236}">
                  <a16:creationId xmlns:a16="http://schemas.microsoft.com/office/drawing/2014/main" id="{0DFD3C92-8943-F3B9-8846-0AC1B3C0BF72}"/>
                </a:ext>
              </a:extLst>
            </p:cNvPr>
            <p:cNvSpPr/>
            <p:nvPr/>
          </p:nvSpPr>
          <p:spPr>
            <a:xfrm>
              <a:off x="4790284" y="3583282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1"/>
                  </a:moveTo>
                  <a:cubicBezTo>
                    <a:pt x="46700" y="36227"/>
                    <a:pt x="36259" y="46701"/>
                    <a:pt x="23350" y="46701"/>
                  </a:cubicBezTo>
                  <a:cubicBezTo>
                    <a:pt x="10441" y="46701"/>
                    <a:pt x="0" y="36227"/>
                    <a:pt x="0" y="23351"/>
                  </a:cubicBezTo>
                  <a:cubicBezTo>
                    <a:pt x="0" y="10441"/>
                    <a:pt x="10441" y="1"/>
                    <a:pt x="23350" y="1"/>
                  </a:cubicBezTo>
                  <a:cubicBezTo>
                    <a:pt x="36259" y="1"/>
                    <a:pt x="46700" y="10441"/>
                    <a:pt x="46700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>
              <a:extLst>
                <a:ext uri="{FF2B5EF4-FFF2-40B4-BE49-F238E27FC236}">
                  <a16:creationId xmlns:a16="http://schemas.microsoft.com/office/drawing/2014/main" id="{1FFB0E37-7699-5567-CE79-CD6794369B28}"/>
                </a:ext>
              </a:extLst>
            </p:cNvPr>
            <p:cNvSpPr/>
            <p:nvPr/>
          </p:nvSpPr>
          <p:spPr>
            <a:xfrm>
              <a:off x="3055650" y="2573457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0"/>
                  </a:moveTo>
                  <a:cubicBezTo>
                    <a:pt x="46700" y="36260"/>
                    <a:pt x="36226" y="46700"/>
                    <a:pt x="23350" y="46700"/>
                  </a:cubicBezTo>
                  <a:cubicBezTo>
                    <a:pt x="10441" y="46700"/>
                    <a:pt x="0" y="36260"/>
                    <a:pt x="0" y="23350"/>
                  </a:cubicBezTo>
                  <a:cubicBezTo>
                    <a:pt x="0" y="10475"/>
                    <a:pt x="10441" y="0"/>
                    <a:pt x="23350" y="0"/>
                  </a:cubicBezTo>
                  <a:cubicBezTo>
                    <a:pt x="36226" y="0"/>
                    <a:pt x="46700" y="10475"/>
                    <a:pt x="46700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>
              <a:extLst>
                <a:ext uri="{FF2B5EF4-FFF2-40B4-BE49-F238E27FC236}">
                  <a16:creationId xmlns:a16="http://schemas.microsoft.com/office/drawing/2014/main" id="{031ED2FA-7C78-E810-EA17-1ACBA82DD1DC}"/>
                </a:ext>
              </a:extLst>
            </p:cNvPr>
            <p:cNvSpPr/>
            <p:nvPr/>
          </p:nvSpPr>
          <p:spPr>
            <a:xfrm>
              <a:off x="4820924" y="1524813"/>
              <a:ext cx="742687" cy="634397"/>
            </a:xfrm>
            <a:custGeom>
              <a:avLst/>
              <a:gdLst/>
              <a:ahLst/>
              <a:cxnLst/>
              <a:rect l="l" t="t" r="r" b="b"/>
              <a:pathLst>
                <a:path w="48502" h="41430" fill="none" extrusionOk="0">
                  <a:moveTo>
                    <a:pt x="39896" y="41430"/>
                  </a:moveTo>
                  <a:cubicBezTo>
                    <a:pt x="40696" y="40496"/>
                    <a:pt x="41397" y="39495"/>
                    <a:pt x="42031" y="38361"/>
                  </a:cubicBezTo>
                  <a:cubicBezTo>
                    <a:pt x="48502" y="27186"/>
                    <a:pt x="44666" y="12909"/>
                    <a:pt x="33491" y="6438"/>
                  </a:cubicBezTo>
                  <a:cubicBezTo>
                    <a:pt x="22316" y="0"/>
                    <a:pt x="8040" y="3836"/>
                    <a:pt x="1602" y="15011"/>
                  </a:cubicBezTo>
                  <a:cubicBezTo>
                    <a:pt x="968" y="16078"/>
                    <a:pt x="434" y="17212"/>
                    <a:pt x="1" y="18346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>
              <a:extLst>
                <a:ext uri="{FF2B5EF4-FFF2-40B4-BE49-F238E27FC236}">
                  <a16:creationId xmlns:a16="http://schemas.microsoft.com/office/drawing/2014/main" id="{89CC432C-6195-C864-B8B0-F05449C8DC5C}"/>
                </a:ext>
              </a:extLst>
            </p:cNvPr>
            <p:cNvSpPr/>
            <p:nvPr/>
          </p:nvSpPr>
          <p:spPr>
            <a:xfrm>
              <a:off x="4759122" y="1805740"/>
              <a:ext cx="672709" cy="526122"/>
            </a:xfrm>
            <a:custGeom>
              <a:avLst/>
              <a:gdLst/>
              <a:ahLst/>
              <a:cxnLst/>
              <a:rect l="l" t="t" r="r" b="b"/>
              <a:pathLst>
                <a:path w="43932" h="34359" fill="none" extrusionOk="0">
                  <a:moveTo>
                    <a:pt x="4037" y="0"/>
                  </a:moveTo>
                  <a:cubicBezTo>
                    <a:pt x="0" y="10541"/>
                    <a:pt x="4070" y="22717"/>
                    <a:pt x="14177" y="28554"/>
                  </a:cubicBezTo>
                  <a:cubicBezTo>
                    <a:pt x="24251" y="34358"/>
                    <a:pt x="36860" y="31857"/>
                    <a:pt x="43932" y="23084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44">
            <a:extLst>
              <a:ext uri="{FF2B5EF4-FFF2-40B4-BE49-F238E27FC236}">
                <a16:creationId xmlns:a16="http://schemas.microsoft.com/office/drawing/2014/main" id="{2B5AFA57-E9AE-3CA5-2DA4-67AE0B34250E}"/>
              </a:ext>
            </a:extLst>
          </p:cNvPr>
          <p:cNvSpPr txBox="1"/>
          <p:nvPr/>
        </p:nvSpPr>
        <p:spPr>
          <a:xfrm>
            <a:off x="742173" y="1593784"/>
            <a:ext cx="161891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COMUNICAZIONE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2" name="Google Shape;452;p44">
            <a:extLst>
              <a:ext uri="{FF2B5EF4-FFF2-40B4-BE49-F238E27FC236}">
                <a16:creationId xmlns:a16="http://schemas.microsoft.com/office/drawing/2014/main" id="{E277D160-F4FA-2A65-34CD-FE7005ECB7C7}"/>
              </a:ext>
            </a:extLst>
          </p:cNvPr>
          <p:cNvSpPr txBox="1"/>
          <p:nvPr/>
        </p:nvSpPr>
        <p:spPr>
          <a:xfrm>
            <a:off x="741505" y="3609928"/>
            <a:ext cx="2805448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ALGORITMO DI AGGREGAZIONE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44">
            <a:extLst>
              <a:ext uri="{FF2B5EF4-FFF2-40B4-BE49-F238E27FC236}">
                <a16:creationId xmlns:a16="http://schemas.microsoft.com/office/drawing/2014/main" id="{FF31851D-6155-F130-1F83-5537DD916FB9}"/>
              </a:ext>
            </a:extLst>
          </p:cNvPr>
          <p:cNvSpPr txBox="1"/>
          <p:nvPr/>
        </p:nvSpPr>
        <p:spPr>
          <a:xfrm>
            <a:off x="5744527" y="1524650"/>
            <a:ext cx="264706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FUORIUSCITA DI GRADIENTI  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44">
            <a:extLst>
              <a:ext uri="{FF2B5EF4-FFF2-40B4-BE49-F238E27FC236}">
                <a16:creationId xmlns:a16="http://schemas.microsoft.com/office/drawing/2014/main" id="{C7A07D84-D40F-DAA7-6B48-FC3892D058A8}"/>
              </a:ext>
            </a:extLst>
          </p:cNvPr>
          <p:cNvSpPr txBox="1"/>
          <p:nvPr/>
        </p:nvSpPr>
        <p:spPr>
          <a:xfrm>
            <a:off x="743443" y="1903062"/>
            <a:ext cx="2094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Intercettazione dei modelli scambiati</a:t>
            </a:r>
            <a:endParaRPr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4">
            <a:extLst>
              <a:ext uri="{FF2B5EF4-FFF2-40B4-BE49-F238E27FC236}">
                <a16:creationId xmlns:a16="http://schemas.microsoft.com/office/drawing/2014/main" id="{347A1251-9223-C28B-D330-23B5323618E9}"/>
              </a:ext>
            </a:extLst>
          </p:cNvPr>
          <p:cNvSpPr txBox="1"/>
          <p:nvPr/>
        </p:nvSpPr>
        <p:spPr>
          <a:xfrm>
            <a:off x="6299930" y="1833916"/>
            <a:ext cx="2091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Acquisizione di dati sensibili</a:t>
            </a:r>
            <a:endParaRPr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4">
            <a:extLst>
              <a:ext uri="{FF2B5EF4-FFF2-40B4-BE49-F238E27FC236}">
                <a16:creationId xmlns:a16="http://schemas.microsoft.com/office/drawing/2014/main" id="{B4A73EE5-4C10-EF9A-312D-22904A97630B}"/>
              </a:ext>
            </a:extLst>
          </p:cNvPr>
          <p:cNvSpPr txBox="1"/>
          <p:nvPr/>
        </p:nvSpPr>
        <p:spPr>
          <a:xfrm>
            <a:off x="728756" y="2617303"/>
            <a:ext cx="2101888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CLIENT COMPROMESSI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8" name="Google Shape;458;p44">
            <a:extLst>
              <a:ext uri="{FF2B5EF4-FFF2-40B4-BE49-F238E27FC236}">
                <a16:creationId xmlns:a16="http://schemas.microsoft.com/office/drawing/2014/main" id="{3438109B-34C6-D343-37DB-79D7AA35BAE2}"/>
              </a:ext>
            </a:extLst>
          </p:cNvPr>
          <p:cNvSpPr txBox="1"/>
          <p:nvPr/>
        </p:nvSpPr>
        <p:spPr>
          <a:xfrm>
            <a:off x="5729132" y="3577373"/>
            <a:ext cx="2094097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NATURA DISTRIBUITA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p44">
            <a:extLst>
              <a:ext uri="{FF2B5EF4-FFF2-40B4-BE49-F238E27FC236}">
                <a16:creationId xmlns:a16="http://schemas.microsoft.com/office/drawing/2014/main" id="{5E4B220A-0D00-037F-9441-DF01735F235E}"/>
              </a:ext>
            </a:extLst>
          </p:cNvPr>
          <p:cNvSpPr txBox="1"/>
          <p:nvPr/>
        </p:nvSpPr>
        <p:spPr>
          <a:xfrm>
            <a:off x="6166858" y="2598173"/>
            <a:ext cx="2244664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ERRORE NON DANNOSO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241;p35">
            <a:extLst>
              <a:ext uri="{FF2B5EF4-FFF2-40B4-BE49-F238E27FC236}">
                <a16:creationId xmlns:a16="http://schemas.microsoft.com/office/drawing/2014/main" id="{C63D43A1-CDFC-FCCA-723E-4326062ECB12}"/>
              </a:ext>
            </a:extLst>
          </p:cNvPr>
          <p:cNvSpPr txBox="1">
            <a:spLocks/>
          </p:cNvSpPr>
          <p:nvPr/>
        </p:nvSpPr>
        <p:spPr>
          <a:xfrm>
            <a:off x="845820" y="556077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  <a:defRPr sz="70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/>
              <a:t>VULNERABILITÀ</a:t>
            </a:r>
          </a:p>
        </p:txBody>
      </p:sp>
      <p:sp>
        <p:nvSpPr>
          <p:cNvPr id="17" name="Google Shape;438;p44">
            <a:extLst>
              <a:ext uri="{FF2B5EF4-FFF2-40B4-BE49-F238E27FC236}">
                <a16:creationId xmlns:a16="http://schemas.microsoft.com/office/drawing/2014/main" id="{D954F560-3DE1-358D-A1F8-E24B62DA9E69}"/>
              </a:ext>
            </a:extLst>
          </p:cNvPr>
          <p:cNvSpPr/>
          <p:nvPr/>
        </p:nvSpPr>
        <p:spPr>
          <a:xfrm>
            <a:off x="4973538" y="1749514"/>
            <a:ext cx="172648" cy="172664"/>
          </a:xfrm>
          <a:custGeom>
            <a:avLst/>
            <a:gdLst/>
            <a:ahLst/>
            <a:cxnLst/>
            <a:rect l="l" t="t" r="r" b="b"/>
            <a:pathLst>
              <a:path w="11275" h="11276" fill="none" extrusionOk="0">
                <a:moveTo>
                  <a:pt x="11275" y="5638"/>
                </a:moveTo>
                <a:cubicBezTo>
                  <a:pt x="11275" y="8740"/>
                  <a:pt x="8740" y="11276"/>
                  <a:pt x="5638" y="11276"/>
                </a:cubicBezTo>
                <a:cubicBezTo>
                  <a:pt x="2535" y="11276"/>
                  <a:pt x="0" y="8740"/>
                  <a:pt x="0" y="5638"/>
                </a:cubicBezTo>
                <a:cubicBezTo>
                  <a:pt x="0" y="2536"/>
                  <a:pt x="2535" y="1"/>
                  <a:pt x="5638" y="1"/>
                </a:cubicBezTo>
                <a:cubicBezTo>
                  <a:pt x="8740" y="1"/>
                  <a:pt x="11275" y="2536"/>
                  <a:pt x="11275" y="5638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9;p44">
            <a:extLst>
              <a:ext uri="{FF2B5EF4-FFF2-40B4-BE49-F238E27FC236}">
                <a16:creationId xmlns:a16="http://schemas.microsoft.com/office/drawing/2014/main" id="{693BD9E6-652A-1759-3938-1A36F83C5F3C}"/>
              </a:ext>
            </a:extLst>
          </p:cNvPr>
          <p:cNvSpPr/>
          <p:nvPr/>
        </p:nvSpPr>
        <p:spPr>
          <a:xfrm>
            <a:off x="4944934" y="1922670"/>
            <a:ext cx="229856" cy="143555"/>
          </a:xfrm>
          <a:custGeom>
            <a:avLst/>
            <a:gdLst/>
            <a:ahLst/>
            <a:cxnLst/>
            <a:rect l="l" t="t" r="r" b="b"/>
            <a:pathLst>
              <a:path w="15011" h="9375" fill="none" extrusionOk="0">
                <a:moveTo>
                  <a:pt x="15011" y="7506"/>
                </a:moveTo>
                <a:cubicBezTo>
                  <a:pt x="15011" y="3370"/>
                  <a:pt x="11642" y="1"/>
                  <a:pt x="7506" y="1"/>
                </a:cubicBezTo>
                <a:cubicBezTo>
                  <a:pt x="3403" y="1"/>
                  <a:pt x="0" y="3370"/>
                  <a:pt x="0" y="7506"/>
                </a:cubicBezTo>
                <a:lnTo>
                  <a:pt x="0" y="9374"/>
                </a:lnTo>
                <a:lnTo>
                  <a:pt x="15011" y="9374"/>
                </a:ln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40;p44">
            <a:extLst>
              <a:ext uri="{FF2B5EF4-FFF2-40B4-BE49-F238E27FC236}">
                <a16:creationId xmlns:a16="http://schemas.microsoft.com/office/drawing/2014/main" id="{25588DD3-1945-DD3B-B7F9-46961D1D9EE2}"/>
              </a:ext>
            </a:extLst>
          </p:cNvPr>
          <p:cNvSpPr/>
          <p:nvPr/>
        </p:nvSpPr>
        <p:spPr>
          <a:xfrm>
            <a:off x="5183980" y="1813034"/>
            <a:ext cx="155284" cy="15"/>
          </a:xfrm>
          <a:custGeom>
            <a:avLst/>
            <a:gdLst/>
            <a:ahLst/>
            <a:cxnLst/>
            <a:rect l="l" t="t" r="r" b="b"/>
            <a:pathLst>
              <a:path w="10141" h="1" fill="none" extrusionOk="0">
                <a:moveTo>
                  <a:pt x="0" y="0"/>
                </a:moveTo>
                <a:lnTo>
                  <a:pt x="10141" y="0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41;p44">
            <a:extLst>
              <a:ext uri="{FF2B5EF4-FFF2-40B4-BE49-F238E27FC236}">
                <a16:creationId xmlns:a16="http://schemas.microsoft.com/office/drawing/2014/main" id="{FA225C58-B081-EE20-CBDE-FFAFE66EE6D1}"/>
              </a:ext>
            </a:extLst>
          </p:cNvPr>
          <p:cNvSpPr/>
          <p:nvPr/>
        </p:nvSpPr>
        <p:spPr>
          <a:xfrm>
            <a:off x="5146694" y="2021395"/>
            <a:ext cx="229351" cy="15"/>
          </a:xfrm>
          <a:custGeom>
            <a:avLst/>
            <a:gdLst/>
            <a:ahLst/>
            <a:cxnLst/>
            <a:rect l="l" t="t" r="r" b="b"/>
            <a:pathLst>
              <a:path w="14978" h="1" fill="none" extrusionOk="0">
                <a:moveTo>
                  <a:pt x="0" y="1"/>
                </a:moveTo>
                <a:lnTo>
                  <a:pt x="14978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42;p44">
            <a:extLst>
              <a:ext uri="{FF2B5EF4-FFF2-40B4-BE49-F238E27FC236}">
                <a16:creationId xmlns:a16="http://schemas.microsoft.com/office/drawing/2014/main" id="{79A005A2-FDFA-5CA0-681D-DC18E611453C}"/>
              </a:ext>
            </a:extLst>
          </p:cNvPr>
          <p:cNvSpPr/>
          <p:nvPr/>
        </p:nvSpPr>
        <p:spPr>
          <a:xfrm>
            <a:off x="5166095" y="1973248"/>
            <a:ext cx="190549" cy="15"/>
          </a:xfrm>
          <a:custGeom>
            <a:avLst/>
            <a:gdLst/>
            <a:ahLst/>
            <a:cxnLst/>
            <a:rect l="l" t="t" r="r" b="b"/>
            <a:pathLst>
              <a:path w="12444" h="1" fill="none" extrusionOk="0">
                <a:moveTo>
                  <a:pt x="1" y="0"/>
                </a:moveTo>
                <a:lnTo>
                  <a:pt x="12443" y="0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43;p44">
            <a:extLst>
              <a:ext uri="{FF2B5EF4-FFF2-40B4-BE49-F238E27FC236}">
                <a16:creationId xmlns:a16="http://schemas.microsoft.com/office/drawing/2014/main" id="{1D3CC77D-F91D-981A-D95E-5D269445465A}"/>
              </a:ext>
            </a:extLst>
          </p:cNvPr>
          <p:cNvSpPr/>
          <p:nvPr/>
        </p:nvSpPr>
        <p:spPr>
          <a:xfrm>
            <a:off x="5187548" y="1867601"/>
            <a:ext cx="147643" cy="15"/>
          </a:xfrm>
          <a:custGeom>
            <a:avLst/>
            <a:gdLst/>
            <a:ahLst/>
            <a:cxnLst/>
            <a:rect l="l" t="t" r="r" b="b"/>
            <a:pathLst>
              <a:path w="9642" h="1" fill="none" extrusionOk="0">
                <a:moveTo>
                  <a:pt x="1" y="1"/>
                </a:moveTo>
                <a:lnTo>
                  <a:pt x="9641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44;p44">
            <a:extLst>
              <a:ext uri="{FF2B5EF4-FFF2-40B4-BE49-F238E27FC236}">
                <a16:creationId xmlns:a16="http://schemas.microsoft.com/office/drawing/2014/main" id="{12236833-A79D-FE40-3C11-F3694AD36BA0}"/>
              </a:ext>
            </a:extLst>
          </p:cNvPr>
          <p:cNvSpPr/>
          <p:nvPr/>
        </p:nvSpPr>
        <p:spPr>
          <a:xfrm>
            <a:off x="5174777" y="1749514"/>
            <a:ext cx="172664" cy="172664"/>
          </a:xfrm>
          <a:custGeom>
            <a:avLst/>
            <a:gdLst/>
            <a:ahLst/>
            <a:cxnLst/>
            <a:rect l="l" t="t" r="r" b="b"/>
            <a:pathLst>
              <a:path w="11276" h="11276" fill="none" extrusionOk="0">
                <a:moveTo>
                  <a:pt x="11276" y="5638"/>
                </a:moveTo>
                <a:cubicBezTo>
                  <a:pt x="11276" y="8740"/>
                  <a:pt x="8740" y="11276"/>
                  <a:pt x="5638" y="11276"/>
                </a:cubicBezTo>
                <a:cubicBezTo>
                  <a:pt x="2536" y="11276"/>
                  <a:pt x="1" y="8740"/>
                  <a:pt x="1" y="5638"/>
                </a:cubicBezTo>
                <a:cubicBezTo>
                  <a:pt x="1" y="2536"/>
                  <a:pt x="2536" y="1"/>
                  <a:pt x="5638" y="1"/>
                </a:cubicBezTo>
                <a:cubicBezTo>
                  <a:pt x="8740" y="1"/>
                  <a:pt x="11276" y="2536"/>
                  <a:pt x="11276" y="5638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45;p44">
            <a:extLst>
              <a:ext uri="{FF2B5EF4-FFF2-40B4-BE49-F238E27FC236}">
                <a16:creationId xmlns:a16="http://schemas.microsoft.com/office/drawing/2014/main" id="{21173544-329D-CBBE-E10C-449737417AC9}"/>
              </a:ext>
            </a:extLst>
          </p:cNvPr>
          <p:cNvSpPr/>
          <p:nvPr/>
        </p:nvSpPr>
        <p:spPr>
          <a:xfrm>
            <a:off x="5146173" y="1922670"/>
            <a:ext cx="229871" cy="143555"/>
          </a:xfrm>
          <a:custGeom>
            <a:avLst/>
            <a:gdLst/>
            <a:ahLst/>
            <a:cxnLst/>
            <a:rect l="l" t="t" r="r" b="b"/>
            <a:pathLst>
              <a:path w="15012" h="9375" fill="none" extrusionOk="0">
                <a:moveTo>
                  <a:pt x="15012" y="7506"/>
                </a:moveTo>
                <a:cubicBezTo>
                  <a:pt x="15012" y="3370"/>
                  <a:pt x="11643" y="1"/>
                  <a:pt x="7506" y="1"/>
                </a:cubicBezTo>
                <a:cubicBezTo>
                  <a:pt x="3370" y="1"/>
                  <a:pt x="1" y="3370"/>
                  <a:pt x="1" y="7506"/>
                </a:cubicBezTo>
                <a:lnTo>
                  <a:pt x="1" y="9374"/>
                </a:lnTo>
                <a:lnTo>
                  <a:pt x="15012" y="9374"/>
                </a:ln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04;p44">
            <a:extLst>
              <a:ext uri="{FF2B5EF4-FFF2-40B4-BE49-F238E27FC236}">
                <a16:creationId xmlns:a16="http://schemas.microsoft.com/office/drawing/2014/main" id="{236C79A2-23A6-558A-58EF-CE90252B0E66}"/>
              </a:ext>
            </a:extLst>
          </p:cNvPr>
          <p:cNvSpPr/>
          <p:nvPr/>
        </p:nvSpPr>
        <p:spPr>
          <a:xfrm>
            <a:off x="3264319" y="2720367"/>
            <a:ext cx="269209" cy="370333"/>
          </a:xfrm>
          <a:custGeom>
            <a:avLst/>
            <a:gdLst/>
            <a:ahLst/>
            <a:cxnLst/>
            <a:rect l="l" t="t" r="r" b="b"/>
            <a:pathLst>
              <a:path w="17581" h="24185" fill="none" extrusionOk="0">
                <a:moveTo>
                  <a:pt x="1" y="15378"/>
                </a:moveTo>
                <a:cubicBezTo>
                  <a:pt x="1" y="20215"/>
                  <a:pt x="3904" y="24184"/>
                  <a:pt x="8774" y="24184"/>
                </a:cubicBezTo>
                <a:cubicBezTo>
                  <a:pt x="13611" y="24184"/>
                  <a:pt x="17580" y="20248"/>
                  <a:pt x="17580" y="15378"/>
                </a:cubicBezTo>
                <a:lnTo>
                  <a:pt x="17580" y="8807"/>
                </a:lnTo>
                <a:cubicBezTo>
                  <a:pt x="17580" y="3970"/>
                  <a:pt x="13677" y="0"/>
                  <a:pt x="8774" y="0"/>
                </a:cubicBezTo>
                <a:cubicBezTo>
                  <a:pt x="3937" y="0"/>
                  <a:pt x="1" y="3903"/>
                  <a:pt x="1" y="8807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5;p44">
            <a:extLst>
              <a:ext uri="{FF2B5EF4-FFF2-40B4-BE49-F238E27FC236}">
                <a16:creationId xmlns:a16="http://schemas.microsoft.com/office/drawing/2014/main" id="{F2281ED7-4D44-52F9-54EF-2F1BE0562B6B}"/>
              </a:ext>
            </a:extLst>
          </p:cNvPr>
          <p:cNvSpPr/>
          <p:nvPr/>
        </p:nvSpPr>
        <p:spPr>
          <a:xfrm>
            <a:off x="3264319" y="2846529"/>
            <a:ext cx="268688" cy="117493"/>
          </a:xfrm>
          <a:custGeom>
            <a:avLst/>
            <a:gdLst/>
            <a:ahLst/>
            <a:cxnLst/>
            <a:rect l="l" t="t" r="r" b="b"/>
            <a:pathLst>
              <a:path w="17547" h="7673" fill="none" extrusionOk="0">
                <a:moveTo>
                  <a:pt x="1" y="1"/>
                </a:moveTo>
                <a:lnTo>
                  <a:pt x="17547" y="1"/>
                </a:lnTo>
                <a:lnTo>
                  <a:pt x="17547" y="7673"/>
                </a:lnTo>
                <a:lnTo>
                  <a:pt x="1" y="7673"/>
                </a:lnTo>
                <a:close/>
              </a:path>
            </a:pathLst>
          </a:cu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6;p44">
            <a:extLst>
              <a:ext uri="{FF2B5EF4-FFF2-40B4-BE49-F238E27FC236}">
                <a16:creationId xmlns:a16="http://schemas.microsoft.com/office/drawing/2014/main" id="{35ECFBA5-D4FD-F636-0D6F-0210D5F7A187}"/>
              </a:ext>
            </a:extLst>
          </p:cNvPr>
          <p:cNvSpPr/>
          <p:nvPr/>
        </p:nvSpPr>
        <p:spPr>
          <a:xfrm>
            <a:off x="3272961" y="2863388"/>
            <a:ext cx="83790" cy="84295"/>
          </a:xfrm>
          <a:custGeom>
            <a:avLst/>
            <a:gdLst/>
            <a:ahLst/>
            <a:cxnLst/>
            <a:rect l="l" t="t" r="r" b="b"/>
            <a:pathLst>
              <a:path w="5472" h="5505" fill="none" extrusionOk="0">
                <a:moveTo>
                  <a:pt x="1101" y="0"/>
                </a:moveTo>
                <a:lnTo>
                  <a:pt x="5471" y="3303"/>
                </a:lnTo>
                <a:cubicBezTo>
                  <a:pt x="5471" y="3303"/>
                  <a:pt x="4404" y="5504"/>
                  <a:pt x="2169" y="4370"/>
                </a:cubicBezTo>
                <a:cubicBezTo>
                  <a:pt x="1" y="3303"/>
                  <a:pt x="1" y="1068"/>
                  <a:pt x="1101" y="0"/>
                </a:cubicBezTo>
                <a:close/>
              </a:path>
            </a:pathLst>
          </a:cu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07;p44">
            <a:extLst>
              <a:ext uri="{FF2B5EF4-FFF2-40B4-BE49-F238E27FC236}">
                <a16:creationId xmlns:a16="http://schemas.microsoft.com/office/drawing/2014/main" id="{2AB69BC4-6047-8DAA-E6A2-35968EAF150B}"/>
              </a:ext>
            </a:extLst>
          </p:cNvPr>
          <p:cNvSpPr/>
          <p:nvPr/>
        </p:nvSpPr>
        <p:spPr>
          <a:xfrm>
            <a:off x="3441097" y="2863388"/>
            <a:ext cx="83269" cy="84295"/>
          </a:xfrm>
          <a:custGeom>
            <a:avLst/>
            <a:gdLst/>
            <a:ahLst/>
            <a:cxnLst/>
            <a:rect l="l" t="t" r="r" b="b"/>
            <a:pathLst>
              <a:path w="5438" h="5505" fill="none" extrusionOk="0">
                <a:moveTo>
                  <a:pt x="4370" y="0"/>
                </a:moveTo>
                <a:lnTo>
                  <a:pt x="1" y="3303"/>
                </a:lnTo>
                <a:cubicBezTo>
                  <a:pt x="1" y="3303"/>
                  <a:pt x="1068" y="5504"/>
                  <a:pt x="3270" y="4370"/>
                </a:cubicBezTo>
                <a:cubicBezTo>
                  <a:pt x="5438" y="3303"/>
                  <a:pt x="5438" y="1068"/>
                  <a:pt x="4370" y="0"/>
                </a:cubicBezTo>
                <a:close/>
              </a:path>
            </a:pathLst>
          </a:cu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Elemento grafico 29" descr="Collegamento con riempimento a tinta unita">
            <a:extLst>
              <a:ext uri="{FF2B5EF4-FFF2-40B4-BE49-F238E27FC236}">
                <a16:creationId xmlns:a16="http://schemas.microsoft.com/office/drawing/2014/main" id="{20034A8A-72C4-ACBC-73C1-B9A154EB6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4756" y="3633683"/>
            <a:ext cx="600402" cy="600402"/>
          </a:xfrm>
          <a:prstGeom prst="rect">
            <a:avLst/>
          </a:prstGeom>
        </p:spPr>
      </p:pic>
      <p:sp>
        <p:nvSpPr>
          <p:cNvPr id="31" name="Google Shape;454;p44">
            <a:extLst>
              <a:ext uri="{FF2B5EF4-FFF2-40B4-BE49-F238E27FC236}">
                <a16:creationId xmlns:a16="http://schemas.microsoft.com/office/drawing/2014/main" id="{3696E1AE-C3C0-32D2-60D4-979744DF2607}"/>
              </a:ext>
            </a:extLst>
          </p:cNvPr>
          <p:cNvSpPr txBox="1"/>
          <p:nvPr/>
        </p:nvSpPr>
        <p:spPr>
          <a:xfrm>
            <a:off x="745286" y="2911591"/>
            <a:ext cx="218777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Manomettono l’addestramento</a:t>
            </a:r>
            <a:endParaRPr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9B522AA-064D-4DDE-D9B7-6E427397674E}"/>
              </a:ext>
            </a:extLst>
          </p:cNvPr>
          <p:cNvSpPr txBox="1"/>
          <p:nvPr/>
        </p:nvSpPr>
        <p:spPr>
          <a:xfrm>
            <a:off x="770101" y="3986526"/>
            <a:ext cx="2180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Dovrebbe rilevare le anomalie</a:t>
            </a:r>
          </a:p>
        </p:txBody>
      </p:sp>
      <p:sp>
        <p:nvSpPr>
          <p:cNvPr id="34" name="Google Shape;456;p44">
            <a:extLst>
              <a:ext uri="{FF2B5EF4-FFF2-40B4-BE49-F238E27FC236}">
                <a16:creationId xmlns:a16="http://schemas.microsoft.com/office/drawing/2014/main" id="{380BD25A-3BDB-D012-C27D-3904DDE3A44C}"/>
              </a:ext>
            </a:extLst>
          </p:cNvPr>
          <p:cNvSpPr txBox="1"/>
          <p:nvPr/>
        </p:nvSpPr>
        <p:spPr>
          <a:xfrm>
            <a:off x="6327040" y="2911591"/>
            <a:ext cx="2091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Inficia la qualità del modello</a:t>
            </a:r>
            <a:endParaRPr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456;p44">
            <a:extLst>
              <a:ext uri="{FF2B5EF4-FFF2-40B4-BE49-F238E27FC236}">
                <a16:creationId xmlns:a16="http://schemas.microsoft.com/office/drawing/2014/main" id="{4FA0E143-6FB1-4DCB-9190-7DBC93C34DEA}"/>
              </a:ext>
            </a:extLst>
          </p:cNvPr>
          <p:cNvSpPr txBox="1"/>
          <p:nvPr/>
        </p:nvSpPr>
        <p:spPr>
          <a:xfrm>
            <a:off x="5755037" y="3918103"/>
            <a:ext cx="2091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Facilita attacchi coordinati</a:t>
            </a:r>
            <a:endParaRPr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40" name="Elemento grafico 39" descr="Condividi con riempimento a tinta unita">
            <a:extLst>
              <a:ext uri="{FF2B5EF4-FFF2-40B4-BE49-F238E27FC236}">
                <a16:creationId xmlns:a16="http://schemas.microsoft.com/office/drawing/2014/main" id="{B9DC5CD8-925D-AFD0-A25D-0EC7C7FCC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6876" y="3565544"/>
            <a:ext cx="715109" cy="715109"/>
          </a:xfrm>
          <a:prstGeom prst="rect">
            <a:avLst/>
          </a:prstGeom>
        </p:spPr>
      </p:pic>
      <p:sp>
        <p:nvSpPr>
          <p:cNvPr id="51" name="Google Shape;411;p44">
            <a:extLst>
              <a:ext uri="{FF2B5EF4-FFF2-40B4-BE49-F238E27FC236}">
                <a16:creationId xmlns:a16="http://schemas.microsoft.com/office/drawing/2014/main" id="{7A8F198B-6428-D469-6D89-0B34C1ECE6F8}"/>
              </a:ext>
            </a:extLst>
          </p:cNvPr>
          <p:cNvSpPr/>
          <p:nvPr/>
        </p:nvSpPr>
        <p:spPr>
          <a:xfrm>
            <a:off x="4038907" y="1876461"/>
            <a:ext cx="43442" cy="43426"/>
          </a:xfrm>
          <a:custGeom>
            <a:avLst/>
            <a:gdLst/>
            <a:ahLst/>
            <a:cxnLst/>
            <a:rect l="l" t="t" r="r" b="b"/>
            <a:pathLst>
              <a:path w="2837" h="2836" fill="none" extrusionOk="0">
                <a:moveTo>
                  <a:pt x="2836" y="1435"/>
                </a:moveTo>
                <a:cubicBezTo>
                  <a:pt x="2836" y="2202"/>
                  <a:pt x="2202" y="2836"/>
                  <a:pt x="1402" y="2836"/>
                </a:cubicBezTo>
                <a:cubicBezTo>
                  <a:pt x="635" y="2836"/>
                  <a:pt x="1" y="2202"/>
                  <a:pt x="1" y="1435"/>
                </a:cubicBezTo>
                <a:cubicBezTo>
                  <a:pt x="1" y="634"/>
                  <a:pt x="635" y="0"/>
                  <a:pt x="1402" y="0"/>
                </a:cubicBezTo>
                <a:cubicBezTo>
                  <a:pt x="2202" y="0"/>
                  <a:pt x="2836" y="634"/>
                  <a:pt x="2836" y="1435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12;p44">
            <a:extLst>
              <a:ext uri="{FF2B5EF4-FFF2-40B4-BE49-F238E27FC236}">
                <a16:creationId xmlns:a16="http://schemas.microsoft.com/office/drawing/2014/main" id="{3342C3E5-DF98-9DC9-319A-211D9707F81D}"/>
              </a:ext>
            </a:extLst>
          </p:cNvPr>
          <p:cNvSpPr/>
          <p:nvPr/>
        </p:nvSpPr>
        <p:spPr>
          <a:xfrm>
            <a:off x="4125745" y="1833034"/>
            <a:ext cx="43426" cy="43442"/>
          </a:xfrm>
          <a:custGeom>
            <a:avLst/>
            <a:gdLst/>
            <a:ahLst/>
            <a:cxnLst/>
            <a:rect l="l" t="t" r="r" b="b"/>
            <a:pathLst>
              <a:path w="2836" h="2837" fill="none" extrusionOk="0">
                <a:moveTo>
                  <a:pt x="2836" y="1435"/>
                </a:moveTo>
                <a:cubicBezTo>
                  <a:pt x="2836" y="2202"/>
                  <a:pt x="2202" y="2836"/>
                  <a:pt x="1401" y="2836"/>
                </a:cubicBezTo>
                <a:cubicBezTo>
                  <a:pt x="634" y="2836"/>
                  <a:pt x="0" y="2202"/>
                  <a:pt x="0" y="1435"/>
                </a:cubicBezTo>
                <a:cubicBezTo>
                  <a:pt x="0" y="635"/>
                  <a:pt x="634" y="1"/>
                  <a:pt x="1401" y="1"/>
                </a:cubicBezTo>
                <a:cubicBezTo>
                  <a:pt x="2202" y="1"/>
                  <a:pt x="2836" y="635"/>
                  <a:pt x="2836" y="1435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13;p44">
            <a:extLst>
              <a:ext uri="{FF2B5EF4-FFF2-40B4-BE49-F238E27FC236}">
                <a16:creationId xmlns:a16="http://schemas.microsoft.com/office/drawing/2014/main" id="{B159EE66-346F-AD58-D004-A92EEB71EB0B}"/>
              </a:ext>
            </a:extLst>
          </p:cNvPr>
          <p:cNvSpPr/>
          <p:nvPr/>
        </p:nvSpPr>
        <p:spPr>
          <a:xfrm>
            <a:off x="4125745" y="1919872"/>
            <a:ext cx="43426" cy="43442"/>
          </a:xfrm>
          <a:custGeom>
            <a:avLst/>
            <a:gdLst/>
            <a:ahLst/>
            <a:cxnLst/>
            <a:rect l="l" t="t" r="r" b="b"/>
            <a:pathLst>
              <a:path w="2836" h="2837" fill="none" extrusionOk="0">
                <a:moveTo>
                  <a:pt x="2836" y="1435"/>
                </a:moveTo>
                <a:cubicBezTo>
                  <a:pt x="2836" y="2202"/>
                  <a:pt x="2202" y="2836"/>
                  <a:pt x="1401" y="2836"/>
                </a:cubicBezTo>
                <a:cubicBezTo>
                  <a:pt x="634" y="2836"/>
                  <a:pt x="0" y="2202"/>
                  <a:pt x="0" y="1435"/>
                </a:cubicBezTo>
                <a:cubicBezTo>
                  <a:pt x="0" y="634"/>
                  <a:pt x="634" y="1"/>
                  <a:pt x="1401" y="1"/>
                </a:cubicBezTo>
                <a:cubicBezTo>
                  <a:pt x="2202" y="1"/>
                  <a:pt x="2836" y="634"/>
                  <a:pt x="2836" y="1435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14;p44">
            <a:extLst>
              <a:ext uri="{FF2B5EF4-FFF2-40B4-BE49-F238E27FC236}">
                <a16:creationId xmlns:a16="http://schemas.microsoft.com/office/drawing/2014/main" id="{57510FBF-E1BB-C722-5B01-569EC44C977F}"/>
              </a:ext>
            </a:extLst>
          </p:cNvPr>
          <p:cNvSpPr/>
          <p:nvPr/>
        </p:nvSpPr>
        <p:spPr>
          <a:xfrm>
            <a:off x="4079776" y="1864195"/>
            <a:ext cx="48541" cy="24531"/>
          </a:xfrm>
          <a:custGeom>
            <a:avLst/>
            <a:gdLst/>
            <a:ahLst/>
            <a:cxnLst/>
            <a:rect l="l" t="t" r="r" b="b"/>
            <a:pathLst>
              <a:path w="3170" h="1602" fill="none" extrusionOk="0">
                <a:moveTo>
                  <a:pt x="0" y="1602"/>
                </a:moveTo>
                <a:lnTo>
                  <a:pt x="3169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15;p44">
            <a:extLst>
              <a:ext uri="{FF2B5EF4-FFF2-40B4-BE49-F238E27FC236}">
                <a16:creationId xmlns:a16="http://schemas.microsoft.com/office/drawing/2014/main" id="{7CB26063-712F-BEE9-B814-C9DF062302AF}"/>
              </a:ext>
            </a:extLst>
          </p:cNvPr>
          <p:cNvSpPr/>
          <p:nvPr/>
        </p:nvSpPr>
        <p:spPr>
          <a:xfrm>
            <a:off x="4079776" y="1908127"/>
            <a:ext cx="48541" cy="24025"/>
          </a:xfrm>
          <a:custGeom>
            <a:avLst/>
            <a:gdLst/>
            <a:ahLst/>
            <a:cxnLst/>
            <a:rect l="l" t="t" r="r" b="b"/>
            <a:pathLst>
              <a:path w="3170" h="1569" fill="none" extrusionOk="0">
                <a:moveTo>
                  <a:pt x="3169" y="1568"/>
                </a:moveTo>
                <a:lnTo>
                  <a:pt x="0" y="0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16;p44">
            <a:extLst>
              <a:ext uri="{FF2B5EF4-FFF2-40B4-BE49-F238E27FC236}">
                <a16:creationId xmlns:a16="http://schemas.microsoft.com/office/drawing/2014/main" id="{E27D6150-17E9-D2C9-BA53-224827D50ECC}"/>
              </a:ext>
            </a:extLst>
          </p:cNvPr>
          <p:cNvSpPr/>
          <p:nvPr/>
        </p:nvSpPr>
        <p:spPr>
          <a:xfrm>
            <a:off x="3772283" y="1779693"/>
            <a:ext cx="447462" cy="287584"/>
          </a:xfrm>
          <a:custGeom>
            <a:avLst/>
            <a:gdLst/>
            <a:ahLst/>
            <a:cxnLst/>
            <a:rect l="l" t="t" r="r" b="b"/>
            <a:pathLst>
              <a:path w="29222" h="18781" fill="none" extrusionOk="0">
                <a:moveTo>
                  <a:pt x="34" y="1868"/>
                </a:moveTo>
                <a:cubicBezTo>
                  <a:pt x="34" y="1868"/>
                  <a:pt x="34" y="0"/>
                  <a:pt x="1902" y="0"/>
                </a:cubicBezTo>
                <a:lnTo>
                  <a:pt x="27320" y="0"/>
                </a:lnTo>
                <a:cubicBezTo>
                  <a:pt x="27320" y="0"/>
                  <a:pt x="29221" y="0"/>
                  <a:pt x="29221" y="1868"/>
                </a:cubicBezTo>
                <a:lnTo>
                  <a:pt x="29221" y="16912"/>
                </a:lnTo>
                <a:cubicBezTo>
                  <a:pt x="29221" y="16912"/>
                  <a:pt x="29221" y="18780"/>
                  <a:pt x="27320" y="18780"/>
                </a:cubicBezTo>
                <a:lnTo>
                  <a:pt x="1902" y="18780"/>
                </a:lnTo>
                <a:cubicBezTo>
                  <a:pt x="1902" y="18780"/>
                  <a:pt x="0" y="18780"/>
                  <a:pt x="0" y="16912"/>
                </a:cubicBezTo>
                <a:lnTo>
                  <a:pt x="0" y="1868"/>
                </a:ln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17;p44">
            <a:extLst>
              <a:ext uri="{FF2B5EF4-FFF2-40B4-BE49-F238E27FC236}">
                <a16:creationId xmlns:a16="http://schemas.microsoft.com/office/drawing/2014/main" id="{077A91A3-E120-8545-5C03-B67D206064B8}"/>
              </a:ext>
            </a:extLst>
          </p:cNvPr>
          <p:cNvSpPr/>
          <p:nvPr/>
        </p:nvSpPr>
        <p:spPr>
          <a:xfrm>
            <a:off x="3838374" y="1836975"/>
            <a:ext cx="155810" cy="172138"/>
          </a:xfrm>
          <a:custGeom>
            <a:avLst/>
            <a:gdLst/>
            <a:ahLst/>
            <a:cxnLst/>
            <a:rect l="l" t="t" r="r" b="b"/>
            <a:pathLst>
              <a:path w="11309" h="13178" fill="none" extrusionOk="0">
                <a:moveTo>
                  <a:pt x="0" y="1"/>
                </a:moveTo>
                <a:lnTo>
                  <a:pt x="11308" y="1"/>
                </a:lnTo>
                <a:lnTo>
                  <a:pt x="11308" y="13177"/>
                </a:lnTo>
                <a:lnTo>
                  <a:pt x="0" y="13177"/>
                </a:ln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18;p44">
            <a:extLst>
              <a:ext uri="{FF2B5EF4-FFF2-40B4-BE49-F238E27FC236}">
                <a16:creationId xmlns:a16="http://schemas.microsoft.com/office/drawing/2014/main" id="{496172C2-724E-C51C-26EA-B11616206F7D}"/>
              </a:ext>
            </a:extLst>
          </p:cNvPr>
          <p:cNvSpPr/>
          <p:nvPr/>
        </p:nvSpPr>
        <p:spPr>
          <a:xfrm>
            <a:off x="3877431" y="1874020"/>
            <a:ext cx="78146" cy="74090"/>
          </a:xfrm>
          <a:custGeom>
            <a:avLst/>
            <a:gdLst/>
            <a:ahLst/>
            <a:cxnLst/>
            <a:rect l="l" t="t" r="r" b="b"/>
            <a:pathLst>
              <a:path w="5672" h="5672" fill="none" extrusionOk="0">
                <a:moveTo>
                  <a:pt x="5671" y="2836"/>
                </a:moveTo>
                <a:cubicBezTo>
                  <a:pt x="5671" y="4403"/>
                  <a:pt x="4404" y="5671"/>
                  <a:pt x="2836" y="5671"/>
                </a:cubicBezTo>
                <a:cubicBezTo>
                  <a:pt x="1268" y="5671"/>
                  <a:pt x="1" y="4403"/>
                  <a:pt x="1" y="2836"/>
                </a:cubicBezTo>
                <a:cubicBezTo>
                  <a:pt x="1" y="1268"/>
                  <a:pt x="1268" y="0"/>
                  <a:pt x="2836" y="0"/>
                </a:cubicBezTo>
                <a:cubicBezTo>
                  <a:pt x="4404" y="0"/>
                  <a:pt x="5671" y="1268"/>
                  <a:pt x="5671" y="2836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19;p44">
            <a:extLst>
              <a:ext uri="{FF2B5EF4-FFF2-40B4-BE49-F238E27FC236}">
                <a16:creationId xmlns:a16="http://schemas.microsoft.com/office/drawing/2014/main" id="{BE44C064-B564-687D-E9C4-E7FD439B4B3E}"/>
              </a:ext>
            </a:extLst>
          </p:cNvPr>
          <p:cNvSpPr/>
          <p:nvPr/>
        </p:nvSpPr>
        <p:spPr>
          <a:xfrm>
            <a:off x="3865032" y="1948098"/>
            <a:ext cx="103869" cy="61877"/>
          </a:xfrm>
          <a:custGeom>
            <a:avLst/>
            <a:gdLst/>
            <a:ahLst/>
            <a:cxnLst/>
            <a:rect l="l" t="t" r="r" b="b"/>
            <a:pathLst>
              <a:path w="7539" h="4737" fill="none" extrusionOk="0">
                <a:moveTo>
                  <a:pt x="7505" y="3769"/>
                </a:moveTo>
                <a:cubicBezTo>
                  <a:pt x="7505" y="1668"/>
                  <a:pt x="5838" y="0"/>
                  <a:pt x="3736" y="0"/>
                </a:cubicBezTo>
                <a:cubicBezTo>
                  <a:pt x="1668" y="0"/>
                  <a:pt x="0" y="1668"/>
                  <a:pt x="0" y="3769"/>
                </a:cubicBezTo>
                <a:lnTo>
                  <a:pt x="0" y="4737"/>
                </a:lnTo>
                <a:lnTo>
                  <a:pt x="7539" y="4737"/>
                </a:ln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20;p44">
            <a:extLst>
              <a:ext uri="{FF2B5EF4-FFF2-40B4-BE49-F238E27FC236}">
                <a16:creationId xmlns:a16="http://schemas.microsoft.com/office/drawing/2014/main" id="{67B79CA2-A210-AC96-E6C4-0ABDA6299A74}"/>
              </a:ext>
            </a:extLst>
          </p:cNvPr>
          <p:cNvSpPr/>
          <p:nvPr/>
        </p:nvSpPr>
        <p:spPr>
          <a:xfrm>
            <a:off x="4031756" y="2008790"/>
            <a:ext cx="144060" cy="15"/>
          </a:xfrm>
          <a:custGeom>
            <a:avLst/>
            <a:gdLst/>
            <a:ahLst/>
            <a:cxnLst/>
            <a:rect l="l" t="t" r="r" b="b"/>
            <a:pathLst>
              <a:path w="9408" h="1" fill="none" extrusionOk="0">
                <a:moveTo>
                  <a:pt x="1" y="0"/>
                </a:moveTo>
                <a:lnTo>
                  <a:pt x="9407" y="0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31;p44">
            <a:extLst>
              <a:ext uri="{FF2B5EF4-FFF2-40B4-BE49-F238E27FC236}">
                <a16:creationId xmlns:a16="http://schemas.microsoft.com/office/drawing/2014/main" id="{BB8A4A47-EA76-139F-9CC5-647A60ACFD9B}"/>
              </a:ext>
            </a:extLst>
          </p:cNvPr>
          <p:cNvSpPr/>
          <p:nvPr/>
        </p:nvSpPr>
        <p:spPr>
          <a:xfrm>
            <a:off x="5527605" y="2787843"/>
            <a:ext cx="402504" cy="289115"/>
          </a:xfrm>
          <a:custGeom>
            <a:avLst/>
            <a:gdLst/>
            <a:ahLst/>
            <a:cxnLst/>
            <a:rect l="l" t="t" r="r" b="b"/>
            <a:pathLst>
              <a:path w="26286" h="18881" fill="none" extrusionOk="0">
                <a:moveTo>
                  <a:pt x="0" y="1869"/>
                </a:moveTo>
                <a:cubicBezTo>
                  <a:pt x="0" y="1869"/>
                  <a:pt x="0" y="1"/>
                  <a:pt x="1902" y="1"/>
                </a:cubicBezTo>
                <a:lnTo>
                  <a:pt x="24418" y="1"/>
                </a:lnTo>
                <a:cubicBezTo>
                  <a:pt x="24418" y="1"/>
                  <a:pt x="26286" y="1"/>
                  <a:pt x="26286" y="1869"/>
                </a:cubicBezTo>
                <a:lnTo>
                  <a:pt x="26286" y="17013"/>
                </a:lnTo>
                <a:cubicBezTo>
                  <a:pt x="26286" y="17013"/>
                  <a:pt x="26286" y="18881"/>
                  <a:pt x="24418" y="18881"/>
                </a:cubicBezTo>
                <a:lnTo>
                  <a:pt x="1902" y="18881"/>
                </a:lnTo>
                <a:cubicBezTo>
                  <a:pt x="1902" y="18881"/>
                  <a:pt x="0" y="18881"/>
                  <a:pt x="0" y="17013"/>
                </a:cubicBezTo>
                <a:close/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32;p44">
            <a:extLst>
              <a:ext uri="{FF2B5EF4-FFF2-40B4-BE49-F238E27FC236}">
                <a16:creationId xmlns:a16="http://schemas.microsoft.com/office/drawing/2014/main" id="{FAECFA80-0AE7-AEB8-A7EC-425E200A8B76}"/>
              </a:ext>
            </a:extLst>
          </p:cNvPr>
          <p:cNvSpPr/>
          <p:nvPr/>
        </p:nvSpPr>
        <p:spPr>
          <a:xfrm>
            <a:off x="5527605" y="2858328"/>
            <a:ext cx="402504" cy="15"/>
          </a:xfrm>
          <a:custGeom>
            <a:avLst/>
            <a:gdLst/>
            <a:ahLst/>
            <a:cxnLst/>
            <a:rect l="l" t="t" r="r" b="b"/>
            <a:pathLst>
              <a:path w="26286" h="1" fill="none" extrusionOk="0">
                <a:moveTo>
                  <a:pt x="0" y="1"/>
                </a:moveTo>
                <a:lnTo>
                  <a:pt x="26286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Segno di moltiplicazione 467">
            <a:extLst>
              <a:ext uri="{FF2B5EF4-FFF2-40B4-BE49-F238E27FC236}">
                <a16:creationId xmlns:a16="http://schemas.microsoft.com/office/drawing/2014/main" id="{1266AA08-5B91-973D-8E2A-C793F765787C}"/>
              </a:ext>
            </a:extLst>
          </p:cNvPr>
          <p:cNvSpPr/>
          <p:nvPr/>
        </p:nvSpPr>
        <p:spPr>
          <a:xfrm>
            <a:off x="5675491" y="2917587"/>
            <a:ext cx="98564" cy="92255"/>
          </a:xfrm>
          <a:prstGeom prst="mathMultiply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/>
      <p:bldP spid="453" grpId="0"/>
      <p:bldP spid="454" grpId="0"/>
      <p:bldP spid="456" grpId="0"/>
      <p:bldP spid="457" grpId="0"/>
      <p:bldP spid="458" grpId="0"/>
      <p:bldP spid="459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  <p:bldP spid="33" grpId="0"/>
      <p:bldP spid="34" grpId="0"/>
      <p:bldP spid="38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43DA815B-52DA-68C0-77CE-30DD2AD4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15D72967-9E88-22DB-8EDE-DA35A5C90B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24756" y="3440846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AVVELENAMENTO DEI DATI</a:t>
            </a:r>
            <a:endParaRPr b="1">
              <a:latin typeface="Oswald" panose="00000500000000000000" pitchFamily="2" charset="0"/>
            </a:endParaRPr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AEF4C60D-A953-B583-9719-0FA19E6D545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843219" y="3440846"/>
            <a:ext cx="240525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AVVELENAMENTO DEL MODELLO</a:t>
            </a:r>
            <a:endParaRPr b="1"/>
          </a:p>
        </p:txBody>
      </p:sp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E7676329-7EA2-28BF-9C22-35335153F38B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ATTACCHI DI AVVELENAMENTO</a:t>
            </a:r>
            <a:r>
              <a:rPr lang="it-IT"/>
              <a:t>	</a:t>
            </a:r>
          </a:p>
        </p:txBody>
      </p:sp>
      <p:pic>
        <p:nvPicPr>
          <p:cNvPr id="11" name="Elemento grafico 10" descr="Server con riempimento a tinta unita">
            <a:extLst>
              <a:ext uri="{FF2B5EF4-FFF2-40B4-BE49-F238E27FC236}">
                <a16:creationId xmlns:a16="http://schemas.microsoft.com/office/drawing/2014/main" id="{4FAA61C3-77FE-1001-8D03-B82D5B2E7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434" y="1948777"/>
            <a:ext cx="1245945" cy="1245945"/>
          </a:xfrm>
          <a:prstGeom prst="rect">
            <a:avLst/>
          </a:prstGeom>
        </p:spPr>
      </p:pic>
      <p:sp>
        <p:nvSpPr>
          <p:cNvPr id="12" name="Google Shape;214;p33">
            <a:extLst>
              <a:ext uri="{FF2B5EF4-FFF2-40B4-BE49-F238E27FC236}">
                <a16:creationId xmlns:a16="http://schemas.microsoft.com/office/drawing/2014/main" id="{D12575B9-EEF8-20DF-A7CA-1F18C4B54089}"/>
              </a:ext>
            </a:extLst>
          </p:cNvPr>
          <p:cNvSpPr txBox="1">
            <a:spLocks/>
          </p:cNvSpPr>
          <p:nvPr/>
        </p:nvSpPr>
        <p:spPr>
          <a:xfrm>
            <a:off x="1660746" y="3822953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Contaminazione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dei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campioni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nel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dataset di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addestramento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14" name="Elemento grafico 13" descr="Database con riempimento a tinta unita">
            <a:extLst>
              <a:ext uri="{FF2B5EF4-FFF2-40B4-BE49-F238E27FC236}">
                <a16:creationId xmlns:a16="http://schemas.microsoft.com/office/drawing/2014/main" id="{8084A289-4704-9B05-0BCA-778F020FC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961" y="1912548"/>
            <a:ext cx="1245944" cy="1245944"/>
          </a:xfrm>
          <a:prstGeom prst="rect">
            <a:avLst/>
          </a:prstGeom>
        </p:spPr>
      </p:pic>
      <p:sp>
        <p:nvSpPr>
          <p:cNvPr id="19" name="Google Shape;214;p33">
            <a:extLst>
              <a:ext uri="{FF2B5EF4-FFF2-40B4-BE49-F238E27FC236}">
                <a16:creationId xmlns:a16="http://schemas.microsoft.com/office/drawing/2014/main" id="{832D270F-8052-4206-CD1D-A7D78FA0806C}"/>
              </a:ext>
            </a:extLst>
          </p:cNvPr>
          <p:cNvSpPr txBox="1">
            <a:spLocks/>
          </p:cNvSpPr>
          <p:nvPr/>
        </p:nvSpPr>
        <p:spPr>
          <a:xfrm>
            <a:off x="4528106" y="3822953"/>
            <a:ext cx="3168175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Manipolazione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diretta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del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modello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modificando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pesi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o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gradienti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condivisi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" name="Google Shape;483;p46">
            <a:extLst>
              <a:ext uri="{FF2B5EF4-FFF2-40B4-BE49-F238E27FC236}">
                <a16:creationId xmlns:a16="http://schemas.microsoft.com/office/drawing/2014/main" id="{7A30B6AE-133A-C094-65E5-014383A134E2}"/>
              </a:ext>
            </a:extLst>
          </p:cNvPr>
          <p:cNvSpPr txBox="1">
            <a:spLocks/>
          </p:cNvSpPr>
          <p:nvPr/>
        </p:nvSpPr>
        <p:spPr>
          <a:xfrm>
            <a:off x="2869125" y="1255524"/>
            <a:ext cx="3635557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METODI DI ATTACCO</a:t>
            </a:r>
          </a:p>
        </p:txBody>
      </p:sp>
    </p:spTree>
    <p:extLst>
      <p:ext uri="{BB962C8B-B14F-4D97-AF65-F5344CB8AC3E}">
        <p14:creationId xmlns:p14="http://schemas.microsoft.com/office/powerpoint/2010/main" val="13641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1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950EB06D-B99F-91E2-4FB3-C582ADBB0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D6F0820B-5FDA-3B3D-1320-CAFDF54AFA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61121" y="328086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ATTACCHI MIRATI</a:t>
            </a:r>
            <a:endParaRPr b="1">
              <a:latin typeface="Oswald" panose="00000500000000000000" pitchFamily="2" charset="0"/>
            </a:endParaRPr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3A2A3B23-64F0-D546-9663-DDCFA8917F35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839643" y="3280867"/>
            <a:ext cx="240525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ATTACCHI NON MIRATI</a:t>
            </a:r>
            <a:endParaRPr b="1"/>
          </a:p>
        </p:txBody>
      </p:sp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AB78BA15-C461-9184-9459-37C8A35BEBCC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ATTACCHI DI AVVELENAMENTO</a:t>
            </a:r>
            <a:r>
              <a:rPr lang="it-IT"/>
              <a:t>	</a:t>
            </a:r>
          </a:p>
        </p:txBody>
      </p:sp>
      <p:pic>
        <p:nvPicPr>
          <p:cNvPr id="3" name="Elemento grafico 2" descr="Obiettivo con riempimento a tinta unita">
            <a:extLst>
              <a:ext uri="{FF2B5EF4-FFF2-40B4-BE49-F238E27FC236}">
                <a16:creationId xmlns:a16="http://schemas.microsoft.com/office/drawing/2014/main" id="{69732252-5F37-073F-9730-43ED72761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7571" y="2119465"/>
            <a:ext cx="914400" cy="914400"/>
          </a:xfrm>
          <a:prstGeom prst="rect">
            <a:avLst/>
          </a:prstGeom>
        </p:spPr>
      </p:pic>
      <p:pic>
        <p:nvPicPr>
          <p:cNvPr id="2" name="Elemento grafico 1" descr="Obiettivo con riempimento a tinta unita">
            <a:extLst>
              <a:ext uri="{FF2B5EF4-FFF2-40B4-BE49-F238E27FC236}">
                <a16:creationId xmlns:a16="http://schemas.microsoft.com/office/drawing/2014/main" id="{C48751AE-22DE-2C5D-A1CD-323993368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514" y="2119465"/>
            <a:ext cx="914400" cy="91440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BF6A2DC6-80F3-5191-01B2-59BEF1E89C42}"/>
              </a:ext>
            </a:extLst>
          </p:cNvPr>
          <p:cNvCxnSpPr>
            <a:cxnSpLocks/>
          </p:cNvCxnSpPr>
          <p:nvPr/>
        </p:nvCxnSpPr>
        <p:spPr>
          <a:xfrm>
            <a:off x="2921391" y="2260795"/>
            <a:ext cx="373380" cy="315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Google Shape;454;p44">
            <a:extLst>
              <a:ext uri="{FF2B5EF4-FFF2-40B4-BE49-F238E27FC236}">
                <a16:creationId xmlns:a16="http://schemas.microsoft.com/office/drawing/2014/main" id="{BCF2677C-8EE8-B6E7-454C-E3B1B80F2231}"/>
              </a:ext>
            </a:extLst>
          </p:cNvPr>
          <p:cNvSpPr txBox="1"/>
          <p:nvPr/>
        </p:nvSpPr>
        <p:spPr>
          <a:xfrm>
            <a:off x="2144577" y="3653869"/>
            <a:ext cx="2517268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it-IT" sz="1600">
                <a:solidFill>
                  <a:schemeClr val="bg1"/>
                </a:solidFill>
                <a:latin typeface="Oswald" panose="00000500000000000000" pitchFamily="2" charset="0"/>
              </a:rPr>
              <a:t>Inducono decisioni non corrette in condizioni specifiche</a:t>
            </a:r>
          </a:p>
          <a:p>
            <a:pPr algn="ctr">
              <a:spcAft>
                <a:spcPts val="1600"/>
              </a:spcAft>
            </a:pPr>
            <a:r>
              <a:rPr lang="it-IT" sz="1600" i="1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Attacco backdoor</a:t>
            </a:r>
          </a:p>
          <a:p>
            <a:pPr lvl="0" algn="ctr">
              <a:spcAft>
                <a:spcPts val="1600"/>
              </a:spcAft>
            </a:pPr>
            <a:endParaRPr sz="1600">
              <a:solidFill>
                <a:schemeClr val="bg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54;p44">
            <a:extLst>
              <a:ext uri="{FF2B5EF4-FFF2-40B4-BE49-F238E27FC236}">
                <a16:creationId xmlns:a16="http://schemas.microsoft.com/office/drawing/2014/main" id="{5AED82BF-C0AD-81F3-A41C-2FAA2C5C4C04}"/>
              </a:ext>
            </a:extLst>
          </p:cNvPr>
          <p:cNvSpPr txBox="1"/>
          <p:nvPr/>
        </p:nvSpPr>
        <p:spPr>
          <a:xfrm>
            <a:off x="4995268" y="3653869"/>
            <a:ext cx="2094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Compromettono le </a:t>
            </a:r>
            <a:r>
              <a:rPr lang="it-IT" sz="1600">
                <a:solidFill>
                  <a:schemeClr val="bg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prestazioni</a:t>
            </a:r>
            <a:r>
              <a:rPr lang="it-IT" sz="1600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 complessive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483;p46">
            <a:extLst>
              <a:ext uri="{FF2B5EF4-FFF2-40B4-BE49-F238E27FC236}">
                <a16:creationId xmlns:a16="http://schemas.microsoft.com/office/drawing/2014/main" id="{CF55DC71-8F9B-1857-D8A9-B0C1444DFFCE}"/>
              </a:ext>
            </a:extLst>
          </p:cNvPr>
          <p:cNvSpPr txBox="1">
            <a:spLocks/>
          </p:cNvSpPr>
          <p:nvPr/>
        </p:nvSpPr>
        <p:spPr>
          <a:xfrm>
            <a:off x="2745220" y="1234590"/>
            <a:ext cx="3883367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OBIETTIVO DEGLI ATTACCHI</a:t>
            </a:r>
          </a:p>
        </p:txBody>
      </p:sp>
    </p:spTree>
    <p:extLst>
      <p:ext uri="{BB962C8B-B14F-4D97-AF65-F5344CB8AC3E}">
        <p14:creationId xmlns:p14="http://schemas.microsoft.com/office/powerpoint/2010/main" val="18520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FD44A568-3A5E-E7E2-4DF7-E549ED68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7CC54969-42C2-C3AE-AC91-676DEB4B5F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69561" y="2502552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Oswald" panose="00000500000000000000" pitchFamily="2" charset="0"/>
              </a:rPr>
              <a:t>ATTACCHI LOCALI</a:t>
            </a:r>
            <a:endParaRPr b="1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A15A4809-E0E7-7F91-EF54-550D347811C5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839642" y="2508409"/>
            <a:ext cx="240525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bg1"/>
                </a:solidFill>
              </a:rPr>
              <a:t>ATTACCHI GLOBALI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C97F51A4-0E25-E04C-5A13-0C82F31B21FA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ATTACCHI DI AVVELENAMENTO</a:t>
            </a:r>
            <a:r>
              <a:rPr lang="it-IT"/>
              <a:t>	</a:t>
            </a:r>
          </a:p>
        </p:txBody>
      </p:sp>
      <p:sp>
        <p:nvSpPr>
          <p:cNvPr id="4" name="Google Shape;483;p46">
            <a:extLst>
              <a:ext uri="{FF2B5EF4-FFF2-40B4-BE49-F238E27FC236}">
                <a16:creationId xmlns:a16="http://schemas.microsoft.com/office/drawing/2014/main" id="{9DE8398D-C6B6-3873-D0FE-DABF0E50CD47}"/>
              </a:ext>
            </a:extLst>
          </p:cNvPr>
          <p:cNvSpPr txBox="1">
            <a:spLocks/>
          </p:cNvSpPr>
          <p:nvPr/>
        </p:nvSpPr>
        <p:spPr>
          <a:xfrm>
            <a:off x="2745220" y="1257788"/>
            <a:ext cx="3883367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AMBITO DEGLI ATTACCHI</a:t>
            </a:r>
          </a:p>
        </p:txBody>
      </p:sp>
      <p:pic>
        <p:nvPicPr>
          <p:cNvPr id="7" name="Elemento grafico 6" descr="Home con riempimento a tinta unita">
            <a:extLst>
              <a:ext uri="{FF2B5EF4-FFF2-40B4-BE49-F238E27FC236}">
                <a16:creationId xmlns:a16="http://schemas.microsoft.com/office/drawing/2014/main" id="{7CD0D741-842A-37DC-F548-351171A4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1048" y="1817010"/>
            <a:ext cx="685542" cy="685542"/>
          </a:xfrm>
          <a:prstGeom prst="rect">
            <a:avLst/>
          </a:prstGeom>
        </p:spPr>
      </p:pic>
      <p:pic>
        <p:nvPicPr>
          <p:cNvPr id="9" name="Elemento grafico 8" descr="Globo terrestre: Africa ed Europa con riempimento a tinta unita">
            <a:extLst>
              <a:ext uri="{FF2B5EF4-FFF2-40B4-BE49-F238E27FC236}">
                <a16:creationId xmlns:a16="http://schemas.microsoft.com/office/drawing/2014/main" id="{42C84FEE-09EB-E786-D7D9-81F1E04EB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0068" y="1798187"/>
            <a:ext cx="704366" cy="704366"/>
          </a:xfrm>
          <a:prstGeom prst="rect">
            <a:avLst/>
          </a:prstGeom>
        </p:spPr>
      </p:pic>
      <p:sp>
        <p:nvSpPr>
          <p:cNvPr id="10" name="Google Shape;483;p46">
            <a:extLst>
              <a:ext uri="{FF2B5EF4-FFF2-40B4-BE49-F238E27FC236}">
                <a16:creationId xmlns:a16="http://schemas.microsoft.com/office/drawing/2014/main" id="{E15B7C20-2A64-F064-90AC-AB662D321E2D}"/>
              </a:ext>
            </a:extLst>
          </p:cNvPr>
          <p:cNvSpPr txBox="1">
            <a:spLocks/>
          </p:cNvSpPr>
          <p:nvPr/>
        </p:nvSpPr>
        <p:spPr>
          <a:xfrm>
            <a:off x="2031944" y="4290030"/>
            <a:ext cx="2750234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>
                <a:solidFill>
                  <a:schemeClr val="bg1"/>
                </a:solidFill>
                <a:latin typeface="Oswald" panose="00000500000000000000" pitchFamily="2" charset="0"/>
              </a:rPr>
              <a:t>FASE DI ADDESTRAMENTO</a:t>
            </a:r>
          </a:p>
        </p:txBody>
      </p:sp>
      <p:sp>
        <p:nvSpPr>
          <p:cNvPr id="11" name="Google Shape;485;p46">
            <a:extLst>
              <a:ext uri="{FF2B5EF4-FFF2-40B4-BE49-F238E27FC236}">
                <a16:creationId xmlns:a16="http://schemas.microsoft.com/office/drawing/2014/main" id="{1D04A510-6587-9265-C31D-F920750FC6CA}"/>
              </a:ext>
            </a:extLst>
          </p:cNvPr>
          <p:cNvSpPr txBox="1">
            <a:spLocks/>
          </p:cNvSpPr>
          <p:nvPr/>
        </p:nvSpPr>
        <p:spPr>
          <a:xfrm>
            <a:off x="4957074" y="4290030"/>
            <a:ext cx="240525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FASE DI INFERENZA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2" name="Google Shape;483;p46">
            <a:extLst>
              <a:ext uri="{FF2B5EF4-FFF2-40B4-BE49-F238E27FC236}">
                <a16:creationId xmlns:a16="http://schemas.microsoft.com/office/drawing/2014/main" id="{4D0EFA43-C168-CC26-1FED-985698A0FB78}"/>
              </a:ext>
            </a:extLst>
          </p:cNvPr>
          <p:cNvSpPr txBox="1">
            <a:spLocks/>
          </p:cNvSpPr>
          <p:nvPr/>
        </p:nvSpPr>
        <p:spPr>
          <a:xfrm>
            <a:off x="2488309" y="3173191"/>
            <a:ext cx="4167381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TEMPISTICA DEGLI ATTACCHI</a:t>
            </a:r>
          </a:p>
        </p:txBody>
      </p:sp>
      <p:grpSp>
        <p:nvGrpSpPr>
          <p:cNvPr id="13" name="Google Shape;10858;p67">
            <a:extLst>
              <a:ext uri="{FF2B5EF4-FFF2-40B4-BE49-F238E27FC236}">
                <a16:creationId xmlns:a16="http://schemas.microsoft.com/office/drawing/2014/main" id="{BD4120D2-0731-D0C0-7673-C2146D2EBBCF}"/>
              </a:ext>
            </a:extLst>
          </p:cNvPr>
          <p:cNvGrpSpPr/>
          <p:nvPr/>
        </p:nvGrpSpPr>
        <p:grpSpPr>
          <a:xfrm>
            <a:off x="5841710" y="3729715"/>
            <a:ext cx="461082" cy="560315"/>
            <a:chOff x="-3462150" y="2046625"/>
            <a:chExt cx="224500" cy="291450"/>
          </a:xfrm>
          <a:noFill/>
        </p:grpSpPr>
        <p:sp>
          <p:nvSpPr>
            <p:cNvPr id="14" name="Google Shape;10859;p67">
              <a:extLst>
                <a:ext uri="{FF2B5EF4-FFF2-40B4-BE49-F238E27FC236}">
                  <a16:creationId xmlns:a16="http://schemas.microsoft.com/office/drawing/2014/main" id="{7CF47B4E-8BE8-6374-92DF-E71BA238EE91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0;p67">
              <a:extLst>
                <a:ext uri="{FF2B5EF4-FFF2-40B4-BE49-F238E27FC236}">
                  <a16:creationId xmlns:a16="http://schemas.microsoft.com/office/drawing/2014/main" id="{F8C98586-E2DE-B51B-A095-1E206B5A56DD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1;p67">
              <a:extLst>
                <a:ext uri="{FF2B5EF4-FFF2-40B4-BE49-F238E27FC236}">
                  <a16:creationId xmlns:a16="http://schemas.microsoft.com/office/drawing/2014/main" id="{4666095E-5FB8-8A96-C458-95DD205AEDB8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2;p67">
              <a:extLst>
                <a:ext uri="{FF2B5EF4-FFF2-40B4-BE49-F238E27FC236}">
                  <a16:creationId xmlns:a16="http://schemas.microsoft.com/office/drawing/2014/main" id="{9A40401B-EE49-2FA6-CD79-479E731E54C3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3;p67">
              <a:extLst>
                <a:ext uri="{FF2B5EF4-FFF2-40B4-BE49-F238E27FC236}">
                  <a16:creationId xmlns:a16="http://schemas.microsoft.com/office/drawing/2014/main" id="{C8E9F714-416B-6C03-9A0E-AD4767E639AB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4;p67">
              <a:extLst>
                <a:ext uri="{FF2B5EF4-FFF2-40B4-BE49-F238E27FC236}">
                  <a16:creationId xmlns:a16="http://schemas.microsoft.com/office/drawing/2014/main" id="{62FDBF29-C776-6AFB-7A94-B45B13A86A9C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5;p67">
              <a:extLst>
                <a:ext uri="{FF2B5EF4-FFF2-40B4-BE49-F238E27FC236}">
                  <a16:creationId xmlns:a16="http://schemas.microsoft.com/office/drawing/2014/main" id="{6A0E6423-1602-9FC3-4AEC-41F19BD13FD2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164;p62">
            <a:extLst>
              <a:ext uri="{FF2B5EF4-FFF2-40B4-BE49-F238E27FC236}">
                <a16:creationId xmlns:a16="http://schemas.microsoft.com/office/drawing/2014/main" id="{4302AD08-1C00-CC30-FB79-3E58621A03D2}"/>
              </a:ext>
            </a:extLst>
          </p:cNvPr>
          <p:cNvSpPr/>
          <p:nvPr/>
        </p:nvSpPr>
        <p:spPr>
          <a:xfrm>
            <a:off x="3125984" y="3742775"/>
            <a:ext cx="650606" cy="560315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8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10" grpId="0"/>
      <p:bldP spid="11" grpId="0"/>
      <p:bldP spid="12" grpId="0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F38ECD1A-0552-3B42-44D1-5D79A3FE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9B928A47-AECA-A858-61B6-97D8A574A1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249" y="2373130"/>
            <a:ext cx="2779285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AGGREGAZIONE BYZANTINE-ROBUSTA</a:t>
            </a:r>
            <a:endParaRPr/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51365DEB-E748-9B1B-232C-F471BFD74E4F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554764" y="238107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RILEVAMENTO DELLE ANOMALIE</a:t>
            </a:r>
            <a:endParaRPr/>
          </a:p>
        </p:txBody>
      </p:sp>
      <p:sp>
        <p:nvSpPr>
          <p:cNvPr id="487" name="Google Shape;487;p46">
            <a:extLst>
              <a:ext uri="{FF2B5EF4-FFF2-40B4-BE49-F238E27FC236}">
                <a16:creationId xmlns:a16="http://schemas.microsoft.com/office/drawing/2014/main" id="{11CA04FD-2DF3-6967-0AC2-F50CD6BFF016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6249869" y="2376080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DIFESA CON TARGET MOBILE</a:t>
            </a:r>
            <a:endParaRPr/>
          </a:p>
        </p:txBody>
      </p:sp>
      <p:sp>
        <p:nvSpPr>
          <p:cNvPr id="489" name="Google Shape;489;p46">
            <a:extLst>
              <a:ext uri="{FF2B5EF4-FFF2-40B4-BE49-F238E27FC236}">
                <a16:creationId xmlns:a16="http://schemas.microsoft.com/office/drawing/2014/main" id="{2E955A4D-AF87-7F17-2C2E-9A76C5BD86EA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2219672" y="3732086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TECNICHE IBRIDE</a:t>
            </a:r>
            <a:endParaRPr/>
          </a:p>
        </p:txBody>
      </p:sp>
      <p:sp>
        <p:nvSpPr>
          <p:cNvPr id="491" name="Google Shape;491;p46">
            <a:extLst>
              <a:ext uri="{FF2B5EF4-FFF2-40B4-BE49-F238E27FC236}">
                <a16:creationId xmlns:a16="http://schemas.microsoft.com/office/drawing/2014/main" id="{3D6F093B-1930-11FA-A337-59260D43F0DD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4842695" y="3732086"/>
            <a:ext cx="221093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POST-AGGREGAZIONE</a:t>
            </a:r>
            <a:endParaRPr/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59BD1F6E-5A78-AD40-6BD6-67D09BFE35A4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MECCANISMI DI DIFESA</a:t>
            </a:r>
            <a:endParaRPr lang="it-IT"/>
          </a:p>
        </p:txBody>
      </p:sp>
      <p:pic>
        <p:nvPicPr>
          <p:cNvPr id="7" name="Elemento grafico 6" descr="Braccio muscoloso contorno">
            <a:extLst>
              <a:ext uri="{FF2B5EF4-FFF2-40B4-BE49-F238E27FC236}">
                <a16:creationId xmlns:a16="http://schemas.microsoft.com/office/drawing/2014/main" id="{759AB1B1-252C-25ED-C90A-C88D72E8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9886" y="1553867"/>
            <a:ext cx="579786" cy="579786"/>
          </a:xfrm>
          <a:prstGeom prst="rect">
            <a:avLst/>
          </a:prstGeom>
        </p:spPr>
      </p:pic>
      <p:pic>
        <p:nvPicPr>
          <p:cNvPr id="15" name="Elemento grafico 14" descr="Eseguire con riempimento a tinta unita">
            <a:extLst>
              <a:ext uri="{FF2B5EF4-FFF2-40B4-BE49-F238E27FC236}">
                <a16:creationId xmlns:a16="http://schemas.microsoft.com/office/drawing/2014/main" id="{493F3499-FA20-E3D3-26DC-1B309FE45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0724" y="1575871"/>
            <a:ext cx="579787" cy="579787"/>
          </a:xfrm>
          <a:prstGeom prst="rect">
            <a:avLst/>
          </a:prstGeom>
        </p:spPr>
      </p:pic>
      <p:grpSp>
        <p:nvGrpSpPr>
          <p:cNvPr id="23" name="Google Shape;9827;p64">
            <a:extLst>
              <a:ext uri="{FF2B5EF4-FFF2-40B4-BE49-F238E27FC236}">
                <a16:creationId xmlns:a16="http://schemas.microsoft.com/office/drawing/2014/main" id="{FA357B4E-8B1F-7235-1658-22FAA6CF68C1}"/>
              </a:ext>
            </a:extLst>
          </p:cNvPr>
          <p:cNvGrpSpPr/>
          <p:nvPr/>
        </p:nvGrpSpPr>
        <p:grpSpPr>
          <a:xfrm>
            <a:off x="2985745" y="3231977"/>
            <a:ext cx="535154" cy="500109"/>
            <a:chOff x="-31889075" y="2658950"/>
            <a:chExt cx="302475" cy="290775"/>
          </a:xfrm>
        </p:grpSpPr>
        <p:sp>
          <p:nvSpPr>
            <p:cNvPr id="24" name="Google Shape;9828;p64">
              <a:extLst>
                <a:ext uri="{FF2B5EF4-FFF2-40B4-BE49-F238E27FC236}">
                  <a16:creationId xmlns:a16="http://schemas.microsoft.com/office/drawing/2014/main" id="{517E7043-214B-FAEB-E325-4005C132A98D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29;p64">
              <a:extLst>
                <a:ext uri="{FF2B5EF4-FFF2-40B4-BE49-F238E27FC236}">
                  <a16:creationId xmlns:a16="http://schemas.microsoft.com/office/drawing/2014/main" id="{C293C147-886C-17C0-559A-2CFC0CC413B3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6" name="Google Shape;9816;p64"/>
          <p:cNvGrpSpPr/>
          <p:nvPr/>
        </p:nvGrpSpPr>
        <p:grpSpPr>
          <a:xfrm>
            <a:off x="4298521" y="1543832"/>
            <a:ext cx="579786" cy="502200"/>
            <a:chOff x="-33676975" y="2275050"/>
            <a:chExt cx="295375" cy="293000"/>
          </a:xfrm>
          <a:solidFill>
            <a:schemeClr val="bg1"/>
          </a:solidFill>
        </p:grpSpPr>
        <p:sp>
          <p:nvSpPr>
            <p:cNvPr id="9817" name="Google Shape;9817;p64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64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64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624;p63">
            <a:extLst>
              <a:ext uri="{FF2B5EF4-FFF2-40B4-BE49-F238E27FC236}">
                <a16:creationId xmlns:a16="http://schemas.microsoft.com/office/drawing/2014/main" id="{703BAAC2-7B36-B4AF-9485-BEDAB0AC74C1}"/>
              </a:ext>
            </a:extLst>
          </p:cNvPr>
          <p:cNvGrpSpPr/>
          <p:nvPr/>
        </p:nvGrpSpPr>
        <p:grpSpPr>
          <a:xfrm>
            <a:off x="5630518" y="3198254"/>
            <a:ext cx="635284" cy="538826"/>
            <a:chOff x="1049375" y="2318350"/>
            <a:chExt cx="298525" cy="295400"/>
          </a:xfrm>
          <a:solidFill>
            <a:schemeClr val="bg1"/>
          </a:solidFill>
        </p:grpSpPr>
        <p:sp>
          <p:nvSpPr>
            <p:cNvPr id="29" name="Google Shape;9625;p63">
              <a:extLst>
                <a:ext uri="{FF2B5EF4-FFF2-40B4-BE49-F238E27FC236}">
                  <a16:creationId xmlns:a16="http://schemas.microsoft.com/office/drawing/2014/main" id="{0906379A-E15E-FE40-A419-10601A95033F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6;p63">
              <a:extLst>
                <a:ext uri="{FF2B5EF4-FFF2-40B4-BE49-F238E27FC236}">
                  <a16:creationId xmlns:a16="http://schemas.microsoft.com/office/drawing/2014/main" id="{1888A7AF-867E-0FFF-F7AE-11B879F6F047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7;p63">
              <a:extLst>
                <a:ext uri="{FF2B5EF4-FFF2-40B4-BE49-F238E27FC236}">
                  <a16:creationId xmlns:a16="http://schemas.microsoft.com/office/drawing/2014/main" id="{755DC7DD-6C77-F386-FD1C-E0037EB4964F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28;p63">
              <a:extLst>
                <a:ext uri="{FF2B5EF4-FFF2-40B4-BE49-F238E27FC236}">
                  <a16:creationId xmlns:a16="http://schemas.microsoft.com/office/drawing/2014/main" id="{F550E980-0CFB-25A7-A721-718FEBB4733C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75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/>
      <p:bldP spid="489" grpId="0"/>
      <p:bldP spid="4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0093D953-C6B5-BDB7-1E28-E0604426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3EBE8937-480E-4DC0-0A4C-E91FF65504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5876" y="3325875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0000500000000000000" pitchFamily="2" charset="0"/>
              </a:rPr>
              <a:t>CFL</a:t>
            </a:r>
            <a:endParaRPr b="1">
              <a:latin typeface="Oswald" panose="00000500000000000000" pitchFamily="2" charset="0"/>
            </a:endParaRPr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A5A6D83E-A693-7ABC-6753-83B5836FCC77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822299" y="3325875"/>
            <a:ext cx="240525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DFL</a:t>
            </a:r>
            <a:endParaRPr/>
          </a:p>
        </p:txBody>
      </p:sp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CA05371B-DA68-E1CB-6929-28E51971A56B}"/>
              </a:ext>
            </a:extLst>
          </p:cNvPr>
          <p:cNvSpPr txBox="1">
            <a:spLocks/>
          </p:cNvSpPr>
          <p:nvPr/>
        </p:nvSpPr>
        <p:spPr>
          <a:xfrm>
            <a:off x="1346200" y="42388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ATTACCHI A GRADIENTE</a:t>
            </a:r>
            <a:r>
              <a:rPr lang="it-IT"/>
              <a:t>	</a:t>
            </a:r>
          </a:p>
        </p:txBody>
      </p:sp>
      <p:sp>
        <p:nvSpPr>
          <p:cNvPr id="12" name="Google Shape;214;p33">
            <a:extLst>
              <a:ext uri="{FF2B5EF4-FFF2-40B4-BE49-F238E27FC236}">
                <a16:creationId xmlns:a16="http://schemas.microsoft.com/office/drawing/2014/main" id="{54CD3DCD-3892-E928-7FAB-BB22CE5265FF}"/>
              </a:ext>
            </a:extLst>
          </p:cNvPr>
          <p:cNvSpPr txBox="1">
            <a:spLocks/>
          </p:cNvSpPr>
          <p:nvPr/>
        </p:nvSpPr>
        <p:spPr>
          <a:xfrm>
            <a:off x="1498967" y="3743291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Server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malintenzionato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recupera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gradienti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di </a:t>
            </a:r>
            <a:r>
              <a:rPr lang="en-US" sz="2000">
                <a:solidFill>
                  <a:schemeClr val="accent2"/>
                </a:solidFill>
                <a:latin typeface="Oswald" panose="00000500000000000000" pitchFamily="2" charset="0"/>
              </a:rPr>
              <a:t>tutti</a:t>
            </a:r>
            <a:r>
              <a:rPr lang="en-US" sz="2000" b="1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i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client</a:t>
            </a:r>
          </a:p>
        </p:txBody>
      </p:sp>
      <p:sp>
        <p:nvSpPr>
          <p:cNvPr id="19" name="Google Shape;214;p33">
            <a:extLst>
              <a:ext uri="{FF2B5EF4-FFF2-40B4-BE49-F238E27FC236}">
                <a16:creationId xmlns:a16="http://schemas.microsoft.com/office/drawing/2014/main" id="{3EC99F04-96C6-BFE2-3CD9-3979EAC26405}"/>
              </a:ext>
            </a:extLst>
          </p:cNvPr>
          <p:cNvSpPr txBox="1">
            <a:spLocks/>
          </p:cNvSpPr>
          <p:nvPr/>
        </p:nvSpPr>
        <p:spPr>
          <a:xfrm>
            <a:off x="4572000" y="3755889"/>
            <a:ext cx="3168175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Client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compromesso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recupera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i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gradienti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Oswald" panose="00000500000000000000" pitchFamily="2" charset="0"/>
              </a:rPr>
              <a:t>dei</a:t>
            </a:r>
            <a:r>
              <a:rPr lang="en-US" sz="20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Oswald" panose="00000500000000000000" pitchFamily="2" charset="0"/>
              </a:rPr>
              <a:t>vicini</a:t>
            </a:r>
            <a:r>
              <a:rPr lang="en-US" sz="2000">
                <a:solidFill>
                  <a:schemeClr val="accent2"/>
                </a:solidFill>
                <a:latin typeface="Oswald" panose="00000500000000000000" pitchFamily="2" charset="0"/>
              </a:rPr>
              <a:t> </a:t>
            </a:r>
          </a:p>
          <a:p>
            <a:pPr algn="ctr">
              <a:buClr>
                <a:schemeClr val="bg1"/>
              </a:buClr>
              <a:buSzPts val="1100"/>
            </a:pPr>
            <a:endParaRPr lang="en-US" sz="2000" i="1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" name="Google Shape;214;p33">
            <a:extLst>
              <a:ext uri="{FF2B5EF4-FFF2-40B4-BE49-F238E27FC236}">
                <a16:creationId xmlns:a16="http://schemas.microsoft.com/office/drawing/2014/main" id="{7680E31D-0982-017E-7275-79893AABE790}"/>
              </a:ext>
            </a:extLst>
          </p:cNvPr>
          <p:cNvSpPr txBox="1">
            <a:spLocks/>
          </p:cNvSpPr>
          <p:nvPr/>
        </p:nvSpPr>
        <p:spPr>
          <a:xfrm>
            <a:off x="1842868" y="1260844"/>
            <a:ext cx="5205045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2400">
                <a:solidFill>
                  <a:schemeClr val="accent2"/>
                </a:solidFill>
                <a:latin typeface="Oswald" panose="00000500000000000000" pitchFamily="2" charset="0"/>
              </a:rPr>
              <a:t>Accesso ai </a:t>
            </a:r>
            <a:r>
              <a:rPr lang="en-US" sz="2400" err="1">
                <a:solidFill>
                  <a:schemeClr val="accent2"/>
                </a:solidFill>
                <a:latin typeface="Oswald" panose="00000500000000000000" pitchFamily="2" charset="0"/>
              </a:rPr>
              <a:t>gradienti</a:t>
            </a:r>
            <a:r>
              <a:rPr lang="en-US" sz="2400">
                <a:solidFill>
                  <a:schemeClr val="accent2"/>
                </a:solidFill>
                <a:latin typeface="Oswald" panose="00000500000000000000" pitchFamily="2" charset="0"/>
              </a:rPr>
              <a:t> del </a:t>
            </a:r>
            <a:r>
              <a:rPr lang="en-US" sz="2400" err="1">
                <a:solidFill>
                  <a:schemeClr val="accent2"/>
                </a:solidFill>
                <a:latin typeface="Oswald" panose="00000500000000000000" pitchFamily="2" charset="0"/>
              </a:rPr>
              <a:t>modello</a:t>
            </a:r>
            <a:endParaRPr lang="en-US" sz="24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  <p:sp>
        <p:nvSpPr>
          <p:cNvPr id="4" name="Google Shape;9687;p63">
            <a:extLst>
              <a:ext uri="{FF2B5EF4-FFF2-40B4-BE49-F238E27FC236}">
                <a16:creationId xmlns:a16="http://schemas.microsoft.com/office/drawing/2014/main" id="{65F9EF82-228A-42FC-867B-69B5519E6B6F}"/>
              </a:ext>
            </a:extLst>
          </p:cNvPr>
          <p:cNvSpPr/>
          <p:nvPr/>
        </p:nvSpPr>
        <p:spPr>
          <a:xfrm>
            <a:off x="2447232" y="2183064"/>
            <a:ext cx="1049891" cy="10021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9688;p63">
            <a:extLst>
              <a:ext uri="{FF2B5EF4-FFF2-40B4-BE49-F238E27FC236}">
                <a16:creationId xmlns:a16="http://schemas.microsoft.com/office/drawing/2014/main" id="{9E62C572-B306-CD62-47DF-2E5868311094}"/>
              </a:ext>
            </a:extLst>
          </p:cNvPr>
          <p:cNvGrpSpPr/>
          <p:nvPr/>
        </p:nvGrpSpPr>
        <p:grpSpPr>
          <a:xfrm>
            <a:off x="5532554" y="2257865"/>
            <a:ext cx="984740" cy="927382"/>
            <a:chOff x="3599700" y="1954475"/>
            <a:chExt cx="296175" cy="295400"/>
          </a:xfrm>
          <a:noFill/>
        </p:grpSpPr>
        <p:sp>
          <p:nvSpPr>
            <p:cNvPr id="6" name="Google Shape;9689;p63">
              <a:extLst>
                <a:ext uri="{FF2B5EF4-FFF2-40B4-BE49-F238E27FC236}">
                  <a16:creationId xmlns:a16="http://schemas.microsoft.com/office/drawing/2014/main" id="{7EF99431-162E-F482-E592-9261CAA821CC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90;p63">
              <a:extLst>
                <a:ext uri="{FF2B5EF4-FFF2-40B4-BE49-F238E27FC236}">
                  <a16:creationId xmlns:a16="http://schemas.microsoft.com/office/drawing/2014/main" id="{D285336B-B2DF-CCAA-C791-7C0C02646F7B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91;p63">
              <a:extLst>
                <a:ext uri="{FF2B5EF4-FFF2-40B4-BE49-F238E27FC236}">
                  <a16:creationId xmlns:a16="http://schemas.microsoft.com/office/drawing/2014/main" id="{6358F695-E449-BDA4-00F1-28F419499672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1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12" grpId="0"/>
      <p:bldP spid="19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073700" y="1484160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106549" y="1324932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106549" y="1664508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Oswald" panose="00000500000000000000" pitchFamily="2" charset="0"/>
              </a:rPr>
              <a:t>Contesto e obiettivi della ricerca</a:t>
            </a:r>
            <a:endParaRPr sz="1600">
              <a:latin typeface="Oswald" panose="00000500000000000000" pitchFamily="2" charset="0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1073700" y="2563594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6"/>
          </p:nvPr>
        </p:nvSpPr>
        <p:spPr>
          <a:xfrm>
            <a:off x="2106549" y="2404393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FL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7"/>
          </p:nvPr>
        </p:nvSpPr>
        <p:spPr>
          <a:xfrm>
            <a:off x="2106549" y="2743969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Oswald" panose="00000500000000000000" pitchFamily="2" charset="0"/>
              </a:rPr>
              <a:t>Differenze e vantaggi rispetto a CFL</a:t>
            </a:r>
            <a:endParaRPr sz="160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3"/>
          </p:nvPr>
        </p:nvSpPr>
        <p:spPr>
          <a:xfrm>
            <a:off x="7110300" y="1484160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ctrTitle" idx="8"/>
          </p:nvPr>
        </p:nvSpPr>
        <p:spPr>
          <a:xfrm>
            <a:off x="4785649" y="1324932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CENTRALISED FL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9"/>
          </p:nvPr>
        </p:nvSpPr>
        <p:spPr>
          <a:xfrm>
            <a:off x="4785649" y="1664508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>
                <a:latin typeface="Oswald" panose="00000500000000000000" pitchFamily="2" charset="0"/>
              </a:rPr>
              <a:t>Caratteristiche e categorie</a:t>
            </a:r>
            <a:endParaRPr sz="1600">
              <a:latin typeface="Oswald" panose="00000500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7110300" y="2563594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 idx="13"/>
          </p:nvPr>
        </p:nvSpPr>
        <p:spPr>
          <a:xfrm>
            <a:off x="4785649" y="2404393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ATTACCHI &amp; DIFESE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4785649" y="2743969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>
                <a:latin typeface="Oswald" panose="00000500000000000000" pitchFamily="2" charset="0"/>
              </a:rPr>
              <a:t>Vulnerabilità, possibili attacchi in CFL e DFL e contromisure</a:t>
            </a:r>
            <a:endParaRPr>
              <a:latin typeface="Oswald" panose="00000500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8;p30">
            <a:extLst>
              <a:ext uri="{FF2B5EF4-FFF2-40B4-BE49-F238E27FC236}">
                <a16:creationId xmlns:a16="http://schemas.microsoft.com/office/drawing/2014/main" id="{88167376-7FFF-2134-E524-7335381E25BD}"/>
              </a:ext>
            </a:extLst>
          </p:cNvPr>
          <p:cNvSpPr txBox="1">
            <a:spLocks/>
          </p:cNvSpPr>
          <p:nvPr/>
        </p:nvSpPr>
        <p:spPr>
          <a:xfrm>
            <a:off x="1073700" y="3699090"/>
            <a:ext cx="96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b="0" i="0" u="sng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" name="Google Shape;169;p30">
            <a:extLst>
              <a:ext uri="{FF2B5EF4-FFF2-40B4-BE49-F238E27FC236}">
                <a16:creationId xmlns:a16="http://schemas.microsoft.com/office/drawing/2014/main" id="{AFBF2A27-435A-3DCB-D9EF-126FB081E673}"/>
              </a:ext>
            </a:extLst>
          </p:cNvPr>
          <p:cNvSpPr txBox="1">
            <a:spLocks/>
          </p:cNvSpPr>
          <p:nvPr/>
        </p:nvSpPr>
        <p:spPr>
          <a:xfrm>
            <a:off x="2106549" y="3539889"/>
            <a:ext cx="2251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/>
              <a:t>ESEMPI DI ATTACCHI</a:t>
            </a:r>
          </a:p>
        </p:txBody>
      </p:sp>
      <p:sp>
        <p:nvSpPr>
          <p:cNvPr id="4" name="Google Shape;170;p30">
            <a:extLst>
              <a:ext uri="{FF2B5EF4-FFF2-40B4-BE49-F238E27FC236}">
                <a16:creationId xmlns:a16="http://schemas.microsoft.com/office/drawing/2014/main" id="{E5A0A2FC-66FA-FCD9-AEC9-C58D35DABEA5}"/>
              </a:ext>
            </a:extLst>
          </p:cNvPr>
          <p:cNvSpPr txBox="1">
            <a:spLocks/>
          </p:cNvSpPr>
          <p:nvPr/>
        </p:nvSpPr>
        <p:spPr>
          <a:xfrm>
            <a:off x="2106548" y="3879465"/>
            <a:ext cx="23246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sz="1600">
                <a:latin typeface="Oswald" panose="00000500000000000000" pitchFamily="2" charset="0"/>
              </a:rPr>
              <a:t>Implementazioni pratiche di attacchi a DFL</a:t>
            </a:r>
          </a:p>
          <a:p>
            <a:pPr marL="0" indent="0"/>
            <a:endParaRPr lang="it-IT"/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35E0A519-AA3A-684A-3B72-299DF79C0EF1}"/>
              </a:ext>
            </a:extLst>
          </p:cNvPr>
          <p:cNvSpPr txBox="1">
            <a:spLocks/>
          </p:cNvSpPr>
          <p:nvPr/>
        </p:nvSpPr>
        <p:spPr>
          <a:xfrm>
            <a:off x="7110300" y="3699090"/>
            <a:ext cx="96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b="0" i="0" u="sng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6" name="Google Shape;175;p30">
            <a:extLst>
              <a:ext uri="{FF2B5EF4-FFF2-40B4-BE49-F238E27FC236}">
                <a16:creationId xmlns:a16="http://schemas.microsoft.com/office/drawing/2014/main" id="{D44CAC8B-FE30-3193-1D7A-C9FDF2ACF53B}"/>
              </a:ext>
            </a:extLst>
          </p:cNvPr>
          <p:cNvSpPr txBox="1">
            <a:spLocks/>
          </p:cNvSpPr>
          <p:nvPr/>
        </p:nvSpPr>
        <p:spPr>
          <a:xfrm>
            <a:off x="4785649" y="3539889"/>
            <a:ext cx="2251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/>
              <a:t>CONCLUSIONI</a:t>
            </a:r>
          </a:p>
        </p:txBody>
      </p: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F9F7EC21-E6AA-906B-838D-0B086C35EAB3}"/>
              </a:ext>
            </a:extLst>
          </p:cNvPr>
          <p:cNvSpPr txBox="1">
            <a:spLocks/>
          </p:cNvSpPr>
          <p:nvPr/>
        </p:nvSpPr>
        <p:spPr>
          <a:xfrm>
            <a:off x="4785649" y="3879465"/>
            <a:ext cx="2251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sz="1600">
                <a:latin typeface="Oswald" panose="00000500000000000000" pitchFamily="2" charset="0"/>
              </a:rPr>
              <a:t>Considerazioni finali e prospettive future</a:t>
            </a:r>
          </a:p>
        </p:txBody>
      </p:sp>
      <p:sp>
        <p:nvSpPr>
          <p:cNvPr id="10" name="Google Shape;181;p31">
            <a:extLst>
              <a:ext uri="{FF2B5EF4-FFF2-40B4-BE49-F238E27FC236}">
                <a16:creationId xmlns:a16="http://schemas.microsoft.com/office/drawing/2014/main" id="{69DAC391-24E1-820C-4AD5-E59ADBA186FF}"/>
              </a:ext>
            </a:extLst>
          </p:cNvPr>
          <p:cNvSpPr txBox="1">
            <a:spLocks/>
          </p:cNvSpPr>
          <p:nvPr/>
        </p:nvSpPr>
        <p:spPr>
          <a:xfrm>
            <a:off x="2765623" y="351270"/>
            <a:ext cx="424706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b="0" i="0" u="sng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it-IT" sz="3800" u="none"/>
              <a:t>INDICE</a:t>
            </a: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167" grpId="0" build="p"/>
      <p:bldP spid="168" grpId="0"/>
      <p:bldP spid="169" grpId="0"/>
      <p:bldP spid="170" grpId="0" build="p"/>
      <p:bldP spid="171" grpId="0"/>
      <p:bldP spid="172" grpId="0"/>
      <p:bldP spid="173" grpId="0" build="p"/>
      <p:bldP spid="174" grpId="0"/>
      <p:bldP spid="175" grpId="0"/>
      <p:bldP spid="176" grpId="0" build="p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46F4D3B9-0473-0EE8-83EA-5992E884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4273A16D-11B1-BA98-314E-C1A0336E288C}"/>
              </a:ext>
            </a:extLst>
          </p:cNvPr>
          <p:cNvSpPr txBox="1">
            <a:spLocks/>
          </p:cNvSpPr>
          <p:nvPr/>
        </p:nvSpPr>
        <p:spPr>
          <a:xfrm>
            <a:off x="2153071" y="284107"/>
            <a:ext cx="4936197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ALTRI ATTACCHI</a:t>
            </a:r>
            <a:r>
              <a:rPr lang="it-IT"/>
              <a:t>	</a:t>
            </a:r>
          </a:p>
        </p:txBody>
      </p:sp>
      <p:sp>
        <p:nvSpPr>
          <p:cNvPr id="4" name="Google Shape;483;p46">
            <a:extLst>
              <a:ext uri="{FF2B5EF4-FFF2-40B4-BE49-F238E27FC236}">
                <a16:creationId xmlns:a16="http://schemas.microsoft.com/office/drawing/2014/main" id="{AF56A701-CC1F-8C1E-088D-25B45B3A20B4}"/>
              </a:ext>
            </a:extLst>
          </p:cNvPr>
          <p:cNvSpPr txBox="1">
            <a:spLocks/>
          </p:cNvSpPr>
          <p:nvPr/>
        </p:nvSpPr>
        <p:spPr>
          <a:xfrm>
            <a:off x="1040257" y="2654294"/>
            <a:ext cx="3531743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ALGORITMI</a:t>
            </a:r>
          </a:p>
        </p:txBody>
      </p:sp>
      <p:sp>
        <p:nvSpPr>
          <p:cNvPr id="6" name="Google Shape;483;p46">
            <a:extLst>
              <a:ext uri="{FF2B5EF4-FFF2-40B4-BE49-F238E27FC236}">
                <a16:creationId xmlns:a16="http://schemas.microsoft.com/office/drawing/2014/main" id="{6042BDF6-522D-4B45-7DCD-FE1E6994DDA1}"/>
              </a:ext>
            </a:extLst>
          </p:cNvPr>
          <p:cNvSpPr txBox="1">
            <a:spLocks/>
          </p:cNvSpPr>
          <p:nvPr/>
        </p:nvSpPr>
        <p:spPr>
          <a:xfrm>
            <a:off x="4802170" y="2654294"/>
            <a:ext cx="3531743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800">
                <a:latin typeface="Oswald" panose="00000500000000000000" pitchFamily="2" charset="0"/>
              </a:rPr>
              <a:t>FEDERAZIONE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E036C85-20D6-4D81-5EB8-502C225C1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283" y="3944838"/>
            <a:ext cx="3229631" cy="502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</a:rPr>
              <a:t>Attacchi man-in-the-middle</a:t>
            </a:r>
          </a:p>
        </p:txBody>
      </p:sp>
      <p:sp>
        <p:nvSpPr>
          <p:cNvPr id="12" name="Google Shape;214;p33">
            <a:extLst>
              <a:ext uri="{FF2B5EF4-FFF2-40B4-BE49-F238E27FC236}">
                <a16:creationId xmlns:a16="http://schemas.microsoft.com/office/drawing/2014/main" id="{BE85A48A-8026-DC59-1710-5070AB2919FE}"/>
              </a:ext>
            </a:extLst>
          </p:cNvPr>
          <p:cNvSpPr txBox="1">
            <a:spLocks/>
          </p:cNvSpPr>
          <p:nvPr/>
        </p:nvSpPr>
        <p:spPr>
          <a:xfrm>
            <a:off x="3098788" y="1017739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ts val="1100"/>
            </a:pPr>
            <a:r>
              <a:rPr lang="en-US" sz="2400" err="1">
                <a:solidFill>
                  <a:schemeClr val="accent2"/>
                </a:solidFill>
                <a:latin typeface="Oswald" panose="00000500000000000000" pitchFamily="2" charset="0"/>
              </a:rPr>
              <a:t>incentrati</a:t>
            </a:r>
            <a:r>
              <a:rPr lang="en-US" sz="2400">
                <a:solidFill>
                  <a:schemeClr val="accent2"/>
                </a:solidFill>
                <a:latin typeface="Oswald" panose="00000500000000000000" pitchFamily="2" charset="0"/>
              </a:rPr>
              <a:t> </a:t>
            </a:r>
            <a:r>
              <a:rPr lang="en-US" sz="2400" err="1">
                <a:solidFill>
                  <a:schemeClr val="accent2"/>
                </a:solidFill>
                <a:latin typeface="Oswald" panose="00000500000000000000" pitchFamily="2" charset="0"/>
              </a:rPr>
              <a:t>su</a:t>
            </a:r>
            <a:endParaRPr lang="en-US" sz="20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0CFDA95F-83DE-0F81-DB9A-3CA3F5A37195}"/>
              </a:ext>
            </a:extLst>
          </p:cNvPr>
          <p:cNvSpPr txBox="1">
            <a:spLocks/>
          </p:cNvSpPr>
          <p:nvPr/>
        </p:nvSpPr>
        <p:spPr>
          <a:xfrm>
            <a:off x="1200939" y="4093238"/>
            <a:ext cx="2999369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</a:rPr>
              <a:t>Calcolo distribuito compromesso</a:t>
            </a:r>
          </a:p>
        </p:txBody>
      </p:sp>
      <p:sp>
        <p:nvSpPr>
          <p:cNvPr id="14" name="Titolo 7">
            <a:extLst>
              <a:ext uri="{FF2B5EF4-FFF2-40B4-BE49-F238E27FC236}">
                <a16:creationId xmlns:a16="http://schemas.microsoft.com/office/drawing/2014/main" id="{51210FEA-21A3-FBC9-AB4C-F96E7374ABDC}"/>
              </a:ext>
            </a:extLst>
          </p:cNvPr>
          <p:cNvSpPr txBox="1">
            <a:spLocks/>
          </p:cNvSpPr>
          <p:nvPr/>
        </p:nvSpPr>
        <p:spPr>
          <a:xfrm>
            <a:off x="1306445" y="3373766"/>
            <a:ext cx="2999369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</a:rPr>
              <a:t>Manipolazione delle regole di addestramento</a:t>
            </a:r>
          </a:p>
        </p:txBody>
      </p:sp>
      <p:sp>
        <p:nvSpPr>
          <p:cNvPr id="18" name="Titolo 7">
            <a:extLst>
              <a:ext uri="{FF2B5EF4-FFF2-40B4-BE49-F238E27FC236}">
                <a16:creationId xmlns:a16="http://schemas.microsoft.com/office/drawing/2014/main" id="{41A9E8F0-6557-3561-0AAA-8985B680626A}"/>
              </a:ext>
            </a:extLst>
          </p:cNvPr>
          <p:cNvSpPr txBox="1">
            <a:spLocks/>
          </p:cNvSpPr>
          <p:nvPr/>
        </p:nvSpPr>
        <p:spPr>
          <a:xfrm>
            <a:off x="4918284" y="3498549"/>
            <a:ext cx="2999369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</a:rPr>
              <a:t>Attacchi free-riding</a:t>
            </a:r>
          </a:p>
        </p:txBody>
      </p:sp>
      <p:sp>
        <p:nvSpPr>
          <p:cNvPr id="19" name="Titolo 7">
            <a:extLst>
              <a:ext uri="{FF2B5EF4-FFF2-40B4-BE49-F238E27FC236}">
                <a16:creationId xmlns:a16="http://schemas.microsoft.com/office/drawing/2014/main" id="{C66292D7-461A-9300-80B9-4058EFC9DD1C}"/>
              </a:ext>
            </a:extLst>
          </p:cNvPr>
          <p:cNvSpPr txBox="1">
            <a:spLocks/>
          </p:cNvSpPr>
          <p:nvPr/>
        </p:nvSpPr>
        <p:spPr>
          <a:xfrm>
            <a:off x="4838188" y="3048466"/>
            <a:ext cx="3389822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</a:rPr>
              <a:t>Attacchi di ricostruzione GAN</a:t>
            </a:r>
          </a:p>
        </p:txBody>
      </p:sp>
      <p:sp>
        <p:nvSpPr>
          <p:cNvPr id="20" name="Google Shape;9805;p64">
            <a:extLst>
              <a:ext uri="{FF2B5EF4-FFF2-40B4-BE49-F238E27FC236}">
                <a16:creationId xmlns:a16="http://schemas.microsoft.com/office/drawing/2014/main" id="{C8FDD5FC-01F3-F789-12CF-43A4993712A8}"/>
              </a:ext>
            </a:extLst>
          </p:cNvPr>
          <p:cNvSpPr/>
          <p:nvPr/>
        </p:nvSpPr>
        <p:spPr>
          <a:xfrm>
            <a:off x="2438992" y="1754263"/>
            <a:ext cx="734272" cy="7250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0755;p67">
            <a:extLst>
              <a:ext uri="{FF2B5EF4-FFF2-40B4-BE49-F238E27FC236}">
                <a16:creationId xmlns:a16="http://schemas.microsoft.com/office/drawing/2014/main" id="{7DF47B42-4465-55BA-958D-A7D8E8FF7538}"/>
              </a:ext>
            </a:extLst>
          </p:cNvPr>
          <p:cNvGrpSpPr/>
          <p:nvPr/>
        </p:nvGrpSpPr>
        <p:grpSpPr>
          <a:xfrm>
            <a:off x="6178451" y="1789846"/>
            <a:ext cx="709293" cy="725062"/>
            <a:chOff x="-4570325" y="2405775"/>
            <a:chExt cx="294600" cy="293825"/>
          </a:xfrm>
          <a:noFill/>
        </p:grpSpPr>
        <p:sp>
          <p:nvSpPr>
            <p:cNvPr id="22" name="Google Shape;10756;p67">
              <a:extLst>
                <a:ext uri="{FF2B5EF4-FFF2-40B4-BE49-F238E27FC236}">
                  <a16:creationId xmlns:a16="http://schemas.microsoft.com/office/drawing/2014/main" id="{8E05D7BD-4CCC-63D4-C6BC-26E56DAA2F32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57;p67">
              <a:extLst>
                <a:ext uri="{FF2B5EF4-FFF2-40B4-BE49-F238E27FC236}">
                  <a16:creationId xmlns:a16="http://schemas.microsoft.com/office/drawing/2014/main" id="{98BAF096-BA4B-A804-7F26-DDC09325C67F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84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3" grpId="0"/>
      <p:bldP spid="14" grpId="0"/>
      <p:bldP spid="18" grpId="0"/>
      <p:bldP spid="19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47191B98-572F-44B7-D774-13C4EEB0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CFD34C7F-A3D4-5504-382A-04A513F2A365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MECCANISMI DI DIFESA</a:t>
            </a: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1D57A75-B730-8D31-9062-3472E1F67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00" y="1650205"/>
            <a:ext cx="2067300" cy="502200"/>
          </a:xfrm>
        </p:spPr>
        <p:txBody>
          <a:bodyPr/>
          <a:lstStyle/>
          <a:p>
            <a:r>
              <a:rPr lang="it-IT" dirty="0" err="1"/>
              <a:t>Adversarial</a:t>
            </a:r>
            <a:r>
              <a:rPr lang="it-IT" dirty="0"/>
              <a:t> Training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376B6FB-E3E1-36D8-C034-490A99B739A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23200" y="2648240"/>
            <a:ext cx="2067300" cy="502200"/>
          </a:xfrm>
        </p:spPr>
        <p:txBody>
          <a:bodyPr/>
          <a:lstStyle/>
          <a:p>
            <a:r>
              <a:rPr lang="it-IT" dirty="0" err="1"/>
              <a:t>Pruning</a:t>
            </a:r>
            <a:r>
              <a:rPr lang="it-IT" dirty="0"/>
              <a:t> 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95BA9664-35CC-FE0C-5AB7-13265CE79A6F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357170" y="3984126"/>
            <a:ext cx="1806300" cy="502200"/>
          </a:xfrm>
        </p:spPr>
        <p:txBody>
          <a:bodyPr/>
          <a:lstStyle/>
          <a:p>
            <a:r>
              <a:rPr lang="it-IT"/>
              <a:t>Privacy differenziale</a:t>
            </a:r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D5892F8-7AB7-4257-F5AC-C8AD9320DA9D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4035F8-E2AF-A635-6646-89E908E5E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5" r="39968" b="38478"/>
          <a:stretch/>
        </p:blipFill>
        <p:spPr bwMode="auto">
          <a:xfrm>
            <a:off x="2301007" y="2370403"/>
            <a:ext cx="3030653" cy="9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A855AD8-87AD-B73F-8F1D-5101884F8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r="40038" b="67395"/>
          <a:stretch/>
        </p:blipFill>
        <p:spPr bwMode="auto">
          <a:xfrm>
            <a:off x="2293969" y="1270736"/>
            <a:ext cx="3030653" cy="11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CB41EC2-E38D-0B77-93C0-64AB4792E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1" r="58910" b="5873"/>
          <a:stretch/>
        </p:blipFill>
        <p:spPr bwMode="auto">
          <a:xfrm>
            <a:off x="2301004" y="3348167"/>
            <a:ext cx="2074338" cy="11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BF09738-9BCF-A696-2EA2-81C49527D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0" t="61521" r="27791" b="5873"/>
          <a:stretch/>
        </p:blipFill>
        <p:spPr bwMode="auto">
          <a:xfrm>
            <a:off x="4361270" y="3350979"/>
            <a:ext cx="1570955" cy="11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94670FD-059F-3FED-D62E-2AB8F9749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3" t="48356" r="5411" b="5747"/>
          <a:stretch/>
        </p:blipFill>
        <p:spPr bwMode="auto">
          <a:xfrm>
            <a:off x="5324623" y="2901600"/>
            <a:ext cx="1737360" cy="15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EBC8710-15CD-40D2-CAC6-8C8C0013C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2" t="85" r="5553" b="38479"/>
          <a:stretch/>
        </p:blipFill>
        <p:spPr bwMode="auto">
          <a:xfrm>
            <a:off x="4894043" y="1275299"/>
            <a:ext cx="2167939" cy="20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olo 10">
            <a:extLst>
              <a:ext uri="{FF2B5EF4-FFF2-40B4-BE49-F238E27FC236}">
                <a16:creationId xmlns:a16="http://schemas.microsoft.com/office/drawing/2014/main" id="{394318AA-AD2E-A547-84D1-5F83F6F50F37}"/>
              </a:ext>
            </a:extLst>
          </p:cNvPr>
          <p:cNvSpPr txBox="1">
            <a:spLocks/>
          </p:cNvSpPr>
          <p:nvPr/>
        </p:nvSpPr>
        <p:spPr>
          <a:xfrm>
            <a:off x="3833447" y="4812900"/>
            <a:ext cx="2480594" cy="35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1800"/>
              <a:t>Riconoscimento client legittimi</a:t>
            </a:r>
          </a:p>
        </p:txBody>
      </p:sp>
      <p:sp>
        <p:nvSpPr>
          <p:cNvPr id="34" name="Titolo 10">
            <a:extLst>
              <a:ext uri="{FF2B5EF4-FFF2-40B4-BE49-F238E27FC236}">
                <a16:creationId xmlns:a16="http://schemas.microsoft.com/office/drawing/2014/main" id="{CA736745-3B45-CF80-8DAB-2BA009973FB8}"/>
              </a:ext>
            </a:extLst>
          </p:cNvPr>
          <p:cNvSpPr txBox="1">
            <a:spLocks/>
          </p:cNvSpPr>
          <p:nvPr/>
        </p:nvSpPr>
        <p:spPr>
          <a:xfrm>
            <a:off x="6877841" y="3813143"/>
            <a:ext cx="2480594" cy="35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1800" dirty="0"/>
              <a:t>Ambiente di esecuzione attendibile (TEE)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B6235218-618A-13BC-A80C-AB0D7AC44C25}"/>
              </a:ext>
            </a:extLst>
          </p:cNvPr>
          <p:cNvSpPr/>
          <p:nvPr/>
        </p:nvSpPr>
        <p:spPr>
          <a:xfrm>
            <a:off x="5999871" y="4135902"/>
            <a:ext cx="963637" cy="29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7588A45-27EA-96D3-CBA6-C03C10B79C80}"/>
              </a:ext>
            </a:extLst>
          </p:cNvPr>
          <p:cNvSpPr/>
          <p:nvPr/>
        </p:nvSpPr>
        <p:spPr>
          <a:xfrm>
            <a:off x="3608276" y="1505000"/>
            <a:ext cx="1160672" cy="29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AA9AE48-8CDC-517D-8183-F5FD8ABD39CC}"/>
              </a:ext>
            </a:extLst>
          </p:cNvPr>
          <p:cNvSpPr/>
          <p:nvPr/>
        </p:nvSpPr>
        <p:spPr>
          <a:xfrm>
            <a:off x="6517471" y="2161708"/>
            <a:ext cx="537477" cy="29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0D16C05C-7DB5-E2C9-878D-F9C9F3A64D63}"/>
              </a:ext>
            </a:extLst>
          </p:cNvPr>
          <p:cNvSpPr/>
          <p:nvPr/>
        </p:nvSpPr>
        <p:spPr>
          <a:xfrm>
            <a:off x="3130773" y="3899407"/>
            <a:ext cx="963637" cy="29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BEA9338-3B22-74D3-938D-4CF8E34E56E5}"/>
              </a:ext>
            </a:extLst>
          </p:cNvPr>
          <p:cNvSpPr/>
          <p:nvPr/>
        </p:nvSpPr>
        <p:spPr>
          <a:xfrm>
            <a:off x="3093974" y="3099471"/>
            <a:ext cx="698251" cy="1814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itolo 10">
            <a:extLst>
              <a:ext uri="{FF2B5EF4-FFF2-40B4-BE49-F238E27FC236}">
                <a16:creationId xmlns:a16="http://schemas.microsoft.com/office/drawing/2014/main" id="{B8BF4888-D812-5D05-3E75-630205F50F4E}"/>
              </a:ext>
            </a:extLst>
          </p:cNvPr>
          <p:cNvSpPr txBox="1">
            <a:spLocks/>
          </p:cNvSpPr>
          <p:nvPr/>
        </p:nvSpPr>
        <p:spPr>
          <a:xfrm>
            <a:off x="6955368" y="1930067"/>
            <a:ext cx="2050093" cy="35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1800" dirty="0"/>
              <a:t>Prove a conoscenza zero (ZKP)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54A6887-A94A-B3F8-C802-91F4A631B56A}"/>
              </a:ext>
            </a:extLst>
          </p:cNvPr>
          <p:cNvSpPr/>
          <p:nvPr/>
        </p:nvSpPr>
        <p:spPr>
          <a:xfrm>
            <a:off x="5664285" y="1424577"/>
            <a:ext cx="963637" cy="29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2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  <p:bldP spid="33" grpId="0"/>
      <p:bldP spid="34" grpId="0"/>
      <p:bldP spid="35" grpId="0" animBg="1"/>
      <p:bldP spid="36" grpId="0" animBg="1"/>
      <p:bldP spid="37" grpId="0" animBg="1"/>
      <p:bldP spid="39" grpId="0" animBg="1"/>
      <p:bldP spid="40" grpId="0" animBg="1"/>
      <p:bldP spid="42" grpId="0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EB4A291-D430-16B3-10C7-E17532CFB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DAC21458-6A33-28BA-6428-0CA99D63C0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26EC3F04-64F0-8FAD-0225-5B9418188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1672" y="3210261"/>
            <a:ext cx="3636499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ESEMPI DI ATTACCHI A DFL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73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F04F2C6D-D830-6907-9AE1-E8D0727F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79;p37">
            <a:extLst>
              <a:ext uri="{FF2B5EF4-FFF2-40B4-BE49-F238E27FC236}">
                <a16:creationId xmlns:a16="http://schemas.microsoft.com/office/drawing/2014/main" id="{604B4F0B-CE54-66E5-C061-E382AFA5CE44}"/>
              </a:ext>
            </a:extLst>
          </p:cNvPr>
          <p:cNvGrpSpPr/>
          <p:nvPr/>
        </p:nvGrpSpPr>
        <p:grpSpPr>
          <a:xfrm>
            <a:off x="243538" y="1964229"/>
            <a:ext cx="2190173" cy="1862184"/>
            <a:chOff x="852866" y="1682902"/>
            <a:chExt cx="3586837" cy="2744437"/>
          </a:xfrm>
        </p:grpSpPr>
        <p:sp>
          <p:nvSpPr>
            <p:cNvPr id="15" name="Google Shape;280;p37">
              <a:extLst>
                <a:ext uri="{FF2B5EF4-FFF2-40B4-BE49-F238E27FC236}">
                  <a16:creationId xmlns:a16="http://schemas.microsoft.com/office/drawing/2014/main" id="{053CA198-B12F-38CE-C62A-2FF92CC35DC4}"/>
                </a:ext>
              </a:extLst>
            </p:cNvPr>
            <p:cNvSpPr/>
            <p:nvPr/>
          </p:nvSpPr>
          <p:spPr>
            <a:xfrm>
              <a:off x="2023863" y="3958357"/>
              <a:ext cx="1241771" cy="46898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Google Shape;281;p37">
              <a:extLst>
                <a:ext uri="{FF2B5EF4-FFF2-40B4-BE49-F238E27FC236}">
                  <a16:creationId xmlns:a16="http://schemas.microsoft.com/office/drawing/2014/main" id="{1D1F4345-CB92-8C5A-5D25-DB44EF5FD73F}"/>
                </a:ext>
              </a:extLst>
            </p:cNvPr>
            <p:cNvSpPr/>
            <p:nvPr/>
          </p:nvSpPr>
          <p:spPr>
            <a:xfrm>
              <a:off x="852866" y="1682902"/>
              <a:ext cx="3586837" cy="2250430"/>
            </a:xfrm>
            <a:prstGeom prst="roundRect">
              <a:avLst>
                <a:gd name="adj" fmla="val 3282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2;p37">
              <a:extLst>
                <a:ext uri="{FF2B5EF4-FFF2-40B4-BE49-F238E27FC236}">
                  <a16:creationId xmlns:a16="http://schemas.microsoft.com/office/drawing/2014/main" id="{7EB7B53F-D9E6-1B1A-8033-F2F0956C7B04}"/>
                </a:ext>
              </a:extLst>
            </p:cNvPr>
            <p:cNvSpPr/>
            <p:nvPr/>
          </p:nvSpPr>
          <p:spPr>
            <a:xfrm>
              <a:off x="953057" y="1774005"/>
              <a:ext cx="3389528" cy="2066841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283;p37">
              <a:extLst>
                <a:ext uri="{FF2B5EF4-FFF2-40B4-BE49-F238E27FC236}">
                  <a16:creationId xmlns:a16="http://schemas.microsoft.com/office/drawing/2014/main" id="{A930C8BC-CCA5-A17A-EEB1-CFE46291B0C6}"/>
                </a:ext>
              </a:extLst>
            </p:cNvPr>
            <p:cNvCxnSpPr/>
            <p:nvPr/>
          </p:nvCxnSpPr>
          <p:spPr>
            <a:xfrm>
              <a:off x="2037283" y="4382941"/>
              <a:ext cx="1223706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287;p37">
            <a:extLst>
              <a:ext uri="{FF2B5EF4-FFF2-40B4-BE49-F238E27FC236}">
                <a16:creationId xmlns:a16="http://schemas.microsoft.com/office/drawing/2014/main" id="{2F9ADC66-0999-6DDC-E0AB-2D02AD7144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7355" y="1203667"/>
            <a:ext cx="6499274" cy="2736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2200">
                <a:solidFill>
                  <a:schemeClr val="bg1"/>
                </a:solidFill>
                <a:latin typeface="Oswald" panose="00000500000000000000" pitchFamily="2" charset="0"/>
              </a:rPr>
              <a:t>Sistema DFL con 50 nodi totali</a:t>
            </a:r>
            <a:r>
              <a:rPr lang="it-IT" sz="2200" b="1">
                <a:solidFill>
                  <a:schemeClr val="bg1"/>
                </a:solidFill>
                <a:latin typeface="Oswald" panose="00000500000000000000" pitchFamily="2" charset="0"/>
              </a:rPr>
              <a:t>,</a:t>
            </a:r>
            <a:r>
              <a:rPr lang="it-IT" sz="2200">
                <a:solidFill>
                  <a:schemeClr val="accent2"/>
                </a:solidFill>
                <a:latin typeface="Oswald" panose="00000500000000000000" pitchFamily="2" charset="0"/>
              </a:rPr>
              <a:t> numero variabile di nodi malevoli </a:t>
            </a:r>
            <a:r>
              <a:rPr lang="it-IT" sz="2200">
                <a:solidFill>
                  <a:schemeClr val="bg1"/>
                </a:solidFill>
                <a:latin typeface="Oswald" panose="00000500000000000000" pitchFamily="2" charset="0"/>
              </a:rPr>
              <a:t>(5, 10, 15)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2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2200">
                <a:solidFill>
                  <a:schemeClr val="accent2"/>
                </a:solidFill>
                <a:latin typeface="Oswald" panose="00000500000000000000" pitchFamily="2" charset="0"/>
              </a:rPr>
              <a:t>Dataset CIFAR-10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200">
                <a:solidFill>
                  <a:schemeClr val="bg1"/>
                </a:solidFill>
                <a:latin typeface="Oswald" panose="00000500000000000000" pitchFamily="2" charset="0"/>
              </a:rPr>
              <a:t>fornisce un benchmark </a:t>
            </a:r>
            <a:r>
              <a:rPr lang="it-IT" sz="22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standard per la valutazione delle prestazioni dei modelli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2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suddiviso in set di addestramento, validazione e test</a:t>
            </a:r>
          </a:p>
          <a:p>
            <a:pPr marL="457200" lvl="1" indent="0"/>
            <a:endParaRPr lang="it-IT" sz="2200" b="0" i="0" u="none" strike="noStrike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22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Durante ogni epoca di addestramento, vengono applicate </a:t>
            </a:r>
            <a:r>
              <a:rPr lang="it-IT" sz="2200" b="1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3</a:t>
            </a:r>
            <a:r>
              <a:rPr lang="it-IT" sz="22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it-IT" sz="2200" b="1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strategie di attacco </a:t>
            </a:r>
            <a:r>
              <a:rPr lang="it-IT" sz="22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differenti</a:t>
            </a:r>
            <a:endParaRPr lang="it-IT" sz="2200" b="1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457200" lvl="1" indent="0"/>
            <a:r>
              <a:rPr lang="it-IT" sz="2000" b="0" i="0" u="none" strike="noStrike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</a:p>
        </p:txBody>
      </p:sp>
      <p:sp>
        <p:nvSpPr>
          <p:cNvPr id="20" name="Google Shape;181;p31">
            <a:extLst>
              <a:ext uri="{FF2B5EF4-FFF2-40B4-BE49-F238E27FC236}">
                <a16:creationId xmlns:a16="http://schemas.microsoft.com/office/drawing/2014/main" id="{E63A2C2A-5484-7B75-E304-1A6184AE2F50}"/>
              </a:ext>
            </a:extLst>
          </p:cNvPr>
          <p:cNvSpPr txBox="1">
            <a:spLocks/>
          </p:cNvSpPr>
          <p:nvPr/>
        </p:nvSpPr>
        <p:spPr>
          <a:xfrm>
            <a:off x="669973" y="400567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SCELTE SPERIMENTALI</a:t>
            </a:r>
            <a:endParaRPr lang="it-IT"/>
          </a:p>
        </p:txBody>
      </p:sp>
      <p:pic>
        <p:nvPicPr>
          <p:cNvPr id="1026" name="Picture 2" descr="How to use MFA to prevent cyber attacks - LoginTC">
            <a:extLst>
              <a:ext uri="{FF2B5EF4-FFF2-40B4-BE49-F238E27FC236}">
                <a16:creationId xmlns:a16="http://schemas.microsoft.com/office/drawing/2014/main" id="{16447026-859D-93E9-D568-7528C5D06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56" b="88889" l="63086" r="91016">
                        <a14:foregroundMark x1="75098" y1="80035" x2="75098" y2="80035"/>
                        <a14:foregroundMark x1="72266" y1="74653" x2="72266" y2="74653"/>
                        <a14:foregroundMark x1="72266" y1="74653" x2="72266" y2="74653"/>
                        <a14:foregroundMark x1="72266" y1="74653" x2="72266" y2="74653"/>
                        <a14:foregroundMark x1="71387" y1="70486" x2="84863" y2="82986"/>
                        <a14:foregroundMark x1="69043" y1="71007" x2="81250" y2="86458"/>
                        <a14:foregroundMark x1="81250" y1="86458" x2="67871" y2="67708"/>
                        <a14:foregroundMark x1="82031" y1="71528" x2="82031" y2="71528"/>
                        <a14:foregroundMark x1="82031" y1="71528" x2="82031" y2="71528"/>
                        <a14:foregroundMark x1="74707" y1="67535" x2="87012" y2="72569"/>
                        <a14:foregroundMark x1="68066" y1="88715" x2="81836" y2="88889"/>
                        <a14:foregroundMark x1="81836" y1="88889" x2="87012" y2="88715"/>
                        <a14:foregroundMark x1="91016" y1="82292" x2="91016" y2="82292"/>
                        <a14:foregroundMark x1="91016" y1="82292" x2="91016" y2="82292"/>
                        <a14:foregroundMark x1="63086" y1="80903" x2="63086" y2="80903"/>
                        <a14:foregroundMark x1="63086" y1="80903" x2="63086" y2="80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68" t="23794" r="6047" b="8240"/>
          <a:stretch/>
        </p:blipFill>
        <p:spPr bwMode="auto">
          <a:xfrm>
            <a:off x="725804" y="2009065"/>
            <a:ext cx="1223335" cy="13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821309EB-F899-A91D-93DC-3ED862BE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7C9FB1E8-4F99-8DCB-C20D-5450F8FC1DCB}"/>
              </a:ext>
            </a:extLst>
          </p:cNvPr>
          <p:cNvSpPr txBox="1">
            <a:spLocks/>
          </p:cNvSpPr>
          <p:nvPr/>
        </p:nvSpPr>
        <p:spPr>
          <a:xfrm>
            <a:off x="710418" y="351270"/>
            <a:ext cx="7606751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1) ATTACCO sulla SIMILARITÀ del COSENO</a:t>
            </a:r>
            <a:endParaRPr lang="it-IT"/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049F97F4-2E38-EB97-6B17-809D618E8C12}"/>
              </a:ext>
            </a:extLst>
          </p:cNvPr>
          <p:cNvSpPr txBox="1">
            <a:spLocks/>
          </p:cNvSpPr>
          <p:nvPr/>
        </p:nvSpPr>
        <p:spPr>
          <a:xfrm>
            <a:off x="236274" y="1625341"/>
            <a:ext cx="2249213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01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Calcolo della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"direzione media" degli aggiornamenti</a:t>
            </a: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F629CDDA-505F-ED9A-E8B9-C6DA60DCCDA5}"/>
              </a:ext>
            </a:extLst>
          </p:cNvPr>
          <p:cNvSpPr txBox="1">
            <a:spLocks/>
          </p:cNvSpPr>
          <p:nvPr/>
        </p:nvSpPr>
        <p:spPr>
          <a:xfrm>
            <a:off x="2428036" y="1998459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02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Target angle</a:t>
            </a:r>
            <a:r>
              <a:rPr lang="it-IT" sz="2000" b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rispetto alla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media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325134DE-7A5F-31EE-A745-363713F33183}"/>
              </a:ext>
            </a:extLst>
          </p:cNvPr>
          <p:cNvSpPr txBox="1">
            <a:spLocks/>
          </p:cNvSpPr>
          <p:nvPr/>
        </p:nvSpPr>
        <p:spPr>
          <a:xfrm>
            <a:off x="4703025" y="1872300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Aggiornamento malizioso affinché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media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sia vicino a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target angle</a:t>
            </a:r>
            <a:endParaRPr lang="it-IT" sz="2000" b="0" i="0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2" name="Google Shape;304;p40">
            <a:extLst>
              <a:ext uri="{FF2B5EF4-FFF2-40B4-BE49-F238E27FC236}">
                <a16:creationId xmlns:a16="http://schemas.microsoft.com/office/drawing/2014/main" id="{094472EA-C13F-642C-DDC5-BE753DEE59CE}"/>
              </a:ext>
            </a:extLst>
          </p:cNvPr>
          <p:cNvSpPr txBox="1">
            <a:spLocks/>
          </p:cNvSpPr>
          <p:nvPr/>
        </p:nvSpPr>
        <p:spPr>
          <a:xfrm>
            <a:off x="6894787" y="1684871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Alterazione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dell’aggiornamento con</a:t>
            </a:r>
          </a:p>
          <a:p>
            <a:pPr algn="ctr"/>
            <a:r>
              <a:rPr lang="it-IT" sz="2000" i="1" dirty="0" err="1">
                <a:solidFill>
                  <a:schemeClr val="bg1"/>
                </a:solidFill>
                <a:latin typeface="Oswald" panose="00000500000000000000" pitchFamily="2" charset="0"/>
              </a:rPr>
              <a:t>unit_vec</a:t>
            </a:r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, </a:t>
            </a:r>
            <a:r>
              <a:rPr lang="it-IT" sz="2000" i="1" dirty="0" err="1">
                <a:solidFill>
                  <a:schemeClr val="bg1"/>
                </a:solidFill>
                <a:latin typeface="Oswald" panose="00000500000000000000" pitchFamily="2" charset="0"/>
              </a:rPr>
              <a:t>sign</a:t>
            </a:r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, </a:t>
            </a:r>
            <a:r>
              <a:rPr lang="it-IT" sz="2000" i="1" dirty="0" err="1">
                <a:solidFill>
                  <a:schemeClr val="bg1"/>
                </a:solidFill>
                <a:latin typeface="Oswald" panose="00000500000000000000" pitchFamily="2" charset="0"/>
              </a:rPr>
              <a:t>std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3017B3-F71D-DD22-FBDA-C689DACA132C}"/>
              </a:ext>
            </a:extLst>
          </p:cNvPr>
          <p:cNvSpPr txBox="1"/>
          <p:nvPr/>
        </p:nvSpPr>
        <p:spPr>
          <a:xfrm>
            <a:off x="506437" y="4419510"/>
            <a:ext cx="877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Infine, gli aggiornamenti manipolati sono inviati insieme a quelli degli altri partecipanti</a:t>
            </a:r>
            <a:endParaRPr lang="it-IT" sz="20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3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A690994B-D30B-526E-710E-0F0A16DF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07D94646-3949-5D58-2D3C-4087DB84F490}"/>
              </a:ext>
            </a:extLst>
          </p:cNvPr>
          <p:cNvSpPr txBox="1">
            <a:spLocks/>
          </p:cNvSpPr>
          <p:nvPr/>
        </p:nvSpPr>
        <p:spPr>
          <a:xfrm>
            <a:off x="710418" y="351270"/>
            <a:ext cx="7606751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1) ATTACCO sulla SIMILARITÀ del COSENO</a:t>
            </a:r>
            <a:endParaRPr lang="it-IT"/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D32613BD-0A20-426F-4653-C69EDD46ABF8}"/>
              </a:ext>
            </a:extLst>
          </p:cNvPr>
          <p:cNvSpPr txBox="1">
            <a:spLocks/>
          </p:cNvSpPr>
          <p:nvPr/>
        </p:nvSpPr>
        <p:spPr>
          <a:xfrm>
            <a:off x="941735" y="820193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400"/>
              <a:t>Efficacia</a:t>
            </a:r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B3368D46-72FF-3828-CD44-553A70FE30D2}"/>
              </a:ext>
            </a:extLst>
          </p:cNvPr>
          <p:cNvSpPr txBox="1">
            <a:spLocks/>
          </p:cNvSpPr>
          <p:nvPr/>
        </p:nvSpPr>
        <p:spPr>
          <a:xfrm>
            <a:off x="262049" y="1695805"/>
            <a:ext cx="2249213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F</a:t>
            </a:r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urtività </a:t>
            </a:r>
          </a:p>
          <a:p>
            <a:pPr algn="ctr"/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Difficoltà nell’inviare aggiornamenti maliziosi</a:t>
            </a:r>
            <a:endParaRPr lang="it-IT" sz="2000" b="0" i="1" u="none" strike="noStrike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587CFFDB-DC23-4CF8-6256-7C59DE2A2EDA}"/>
              </a:ext>
            </a:extLst>
          </p:cNvPr>
          <p:cNvSpPr txBox="1">
            <a:spLocks/>
          </p:cNvSpPr>
          <p:nvPr/>
        </p:nvSpPr>
        <p:spPr>
          <a:xfrm>
            <a:off x="2511262" y="2078142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Bypass delle difese</a:t>
            </a: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Si aggirano difese che utilizzano metriche di distanza o perdita</a:t>
            </a:r>
            <a:endParaRPr lang="en" sz="1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69B4742B-2EA4-2C29-29D4-85D57E30C760}"/>
              </a:ext>
            </a:extLst>
          </p:cNvPr>
          <p:cNvSpPr txBox="1">
            <a:spLocks/>
          </p:cNvSpPr>
          <p:nvPr/>
        </p:nvSpPr>
        <p:spPr>
          <a:xfrm>
            <a:off x="4760475" y="1827989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M</a:t>
            </a:r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irato</a:t>
            </a:r>
          </a:p>
          <a:p>
            <a:pPr algn="ctr"/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 </a:t>
            </a: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Attacco specifico e adattabile grazie alla scelta di target angle</a:t>
            </a:r>
            <a:endParaRPr lang="it-IT" sz="2000" b="0" i="0" u="none" strike="noStrike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2" name="Google Shape;304;p40">
            <a:extLst>
              <a:ext uri="{FF2B5EF4-FFF2-40B4-BE49-F238E27FC236}">
                <a16:creationId xmlns:a16="http://schemas.microsoft.com/office/drawing/2014/main" id="{0408037E-46AD-96D6-DC27-EF764A5AD599}"/>
              </a:ext>
            </a:extLst>
          </p:cNvPr>
          <p:cNvSpPr txBox="1">
            <a:spLocks/>
          </p:cNvSpPr>
          <p:nvPr/>
        </p:nvSpPr>
        <p:spPr>
          <a:xfrm>
            <a:off x="6894787" y="1695805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A</a:t>
            </a:r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dattabilità </a:t>
            </a:r>
          </a:p>
          <a:p>
            <a:pPr algn="ctr"/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Efficace contro diversi meccanismi di aggregazione</a:t>
            </a:r>
            <a:endParaRPr lang="en" sz="1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2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EB77E3F6-0A87-C487-424A-D5C1116F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1207EFE0-7504-75D8-5284-25973E86B816}"/>
              </a:ext>
            </a:extLst>
          </p:cNvPr>
          <p:cNvSpPr txBox="1">
            <a:spLocks/>
          </p:cNvSpPr>
          <p:nvPr/>
        </p:nvSpPr>
        <p:spPr>
          <a:xfrm>
            <a:off x="941736" y="351270"/>
            <a:ext cx="7375434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2) ATTACCO con MASSIMO AUTOVALORE</a:t>
            </a:r>
            <a:endParaRPr lang="it-IT"/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C2B05F41-2EA5-828C-BC17-2EDCC5D38A82}"/>
              </a:ext>
            </a:extLst>
          </p:cNvPr>
          <p:cNvSpPr txBox="1">
            <a:spLocks/>
          </p:cNvSpPr>
          <p:nvPr/>
        </p:nvSpPr>
        <p:spPr>
          <a:xfrm>
            <a:off x="262049" y="1420765"/>
            <a:ext cx="2249213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01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Calcolo del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la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"direzione media" degli aggiornamenti</a:t>
            </a: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B9B8E637-06A9-8931-3117-2A52D14ED1BC}"/>
              </a:ext>
            </a:extLst>
          </p:cNvPr>
          <p:cNvSpPr txBox="1">
            <a:spLocks/>
          </p:cNvSpPr>
          <p:nvPr/>
        </p:nvSpPr>
        <p:spPr>
          <a:xfrm>
            <a:off x="2511262" y="1793882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02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Vettore di deviazione per la modifica degli aggiornamenti 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E0DD323E-0115-4754-9341-ED475F5E9FF0}"/>
              </a:ext>
            </a:extLst>
          </p:cNvPr>
          <p:cNvSpPr txBox="1">
            <a:spLocks/>
          </p:cNvSpPr>
          <p:nvPr/>
        </p:nvSpPr>
        <p:spPr>
          <a:xfrm>
            <a:off x="4760475" y="1522438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ngolo coseno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ogni aggiornamento e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media 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2" name="Google Shape;304;p40">
            <a:extLst>
              <a:ext uri="{FF2B5EF4-FFF2-40B4-BE49-F238E27FC236}">
                <a16:creationId xmlns:a16="http://schemas.microsoft.com/office/drawing/2014/main" id="{4337BC82-817C-BA54-7273-CAB94CCE4BBE}"/>
              </a:ext>
            </a:extLst>
          </p:cNvPr>
          <p:cNvSpPr txBox="1">
            <a:spLocks/>
          </p:cNvSpPr>
          <p:nvPr/>
        </p:nvSpPr>
        <p:spPr>
          <a:xfrm>
            <a:off x="6905709" y="1522437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Matrice degli angoli coseno su cui si calcolano autovalori e </a:t>
            </a:r>
            <a:r>
              <a:rPr lang="it-IT" sz="2000" dirty="0" err="1">
                <a:solidFill>
                  <a:schemeClr val="bg1"/>
                </a:solidFill>
                <a:latin typeface="Oswald" panose="00000500000000000000" pitchFamily="2" charset="0"/>
              </a:rPr>
              <a:t>autovettori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5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992B27C2-BCF9-7F8E-C9DE-D5F2094D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DFB473D3-01DC-AD21-900E-49F00C199F6C}"/>
              </a:ext>
            </a:extLst>
          </p:cNvPr>
          <p:cNvSpPr txBox="1">
            <a:spLocks/>
          </p:cNvSpPr>
          <p:nvPr/>
        </p:nvSpPr>
        <p:spPr>
          <a:xfrm>
            <a:off x="822960" y="351270"/>
            <a:ext cx="749420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2) ATTACCO con MASSIMO AUTOVALORE</a:t>
            </a:r>
            <a:endParaRPr lang="it-IT"/>
          </a:p>
        </p:txBody>
      </p:sp>
      <p:sp>
        <p:nvSpPr>
          <p:cNvPr id="2" name="Google Shape;304;p40">
            <a:extLst>
              <a:ext uri="{FF2B5EF4-FFF2-40B4-BE49-F238E27FC236}">
                <a16:creationId xmlns:a16="http://schemas.microsoft.com/office/drawing/2014/main" id="{0D96A130-3761-16F6-5672-B989248DE048}"/>
              </a:ext>
            </a:extLst>
          </p:cNvPr>
          <p:cNvSpPr txBox="1">
            <a:spLocks/>
          </p:cNvSpPr>
          <p:nvPr/>
        </p:nvSpPr>
        <p:spPr>
          <a:xfrm>
            <a:off x="6804200" y="1541307"/>
            <a:ext cx="2333710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/>
              </a:rPr>
              <a:t>05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/>
              </a:rPr>
              <a:t>Calcolo dell’angolo bersaglio per </a:t>
            </a:r>
            <a:r>
              <a:rPr lang="it-IT" sz="2000" dirty="0" err="1">
                <a:solidFill>
                  <a:schemeClr val="bg1"/>
                </a:solidFill>
                <a:latin typeface="Oswald"/>
              </a:rPr>
              <a:t>autovettore</a:t>
            </a:r>
            <a:r>
              <a:rPr lang="it-IT" sz="2000" dirty="0">
                <a:solidFill>
                  <a:schemeClr val="bg1"/>
                </a:solidFill>
                <a:latin typeface="Oswald"/>
              </a:rPr>
              <a:t> associato all’</a:t>
            </a:r>
            <a:r>
              <a:rPr lang="it-IT" sz="2000" i="1" dirty="0">
                <a:solidFill>
                  <a:schemeClr val="bg1"/>
                </a:solidFill>
                <a:latin typeface="Oswald"/>
              </a:rPr>
              <a:t>autovalore massimo</a:t>
            </a:r>
            <a:endParaRPr lang="en" sz="18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" name="Google Shape;304;p40">
            <a:extLst>
              <a:ext uri="{FF2B5EF4-FFF2-40B4-BE49-F238E27FC236}">
                <a16:creationId xmlns:a16="http://schemas.microsoft.com/office/drawing/2014/main" id="{DD83951F-F49D-3784-87D1-332038C40E3E}"/>
              </a:ext>
            </a:extLst>
          </p:cNvPr>
          <p:cNvSpPr txBox="1">
            <a:spLocks/>
          </p:cNvSpPr>
          <p:nvPr/>
        </p:nvSpPr>
        <p:spPr>
          <a:xfrm>
            <a:off x="104225" y="1793882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02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Vettore di deviazione per la modifica degli aggiornamenti 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6" name="Google Shape;304;p40">
            <a:extLst>
              <a:ext uri="{FF2B5EF4-FFF2-40B4-BE49-F238E27FC236}">
                <a16:creationId xmlns:a16="http://schemas.microsoft.com/office/drawing/2014/main" id="{080FA239-D36B-1970-1F9A-F27F76FE7DD0}"/>
              </a:ext>
            </a:extLst>
          </p:cNvPr>
          <p:cNvSpPr txBox="1">
            <a:spLocks/>
          </p:cNvSpPr>
          <p:nvPr/>
        </p:nvSpPr>
        <p:spPr>
          <a:xfrm>
            <a:off x="2400508" y="1522438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ngolo coseno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ogni aggiornamento e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media 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7" name="Google Shape;304;p40">
            <a:extLst>
              <a:ext uri="{FF2B5EF4-FFF2-40B4-BE49-F238E27FC236}">
                <a16:creationId xmlns:a16="http://schemas.microsoft.com/office/drawing/2014/main" id="{5BD6C941-0998-32AB-1B1F-4F64335A3820}"/>
              </a:ext>
            </a:extLst>
          </p:cNvPr>
          <p:cNvSpPr txBox="1">
            <a:spLocks/>
          </p:cNvSpPr>
          <p:nvPr/>
        </p:nvSpPr>
        <p:spPr>
          <a:xfrm>
            <a:off x="4565909" y="1522437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Matrice degli angoli coseno su cui si calcolano autovalori e </a:t>
            </a:r>
            <a:r>
              <a:rPr lang="it-IT" sz="2000" dirty="0" err="1">
                <a:solidFill>
                  <a:schemeClr val="bg1"/>
                </a:solidFill>
                <a:latin typeface="Oswald" panose="00000500000000000000" pitchFamily="2" charset="0"/>
              </a:rPr>
              <a:t>autovettori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7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D7CDEA19-5CB4-4F4B-605B-40437F0F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C1F07C05-1D55-D1A2-55C5-5FBFD6AA68BE}"/>
              </a:ext>
            </a:extLst>
          </p:cNvPr>
          <p:cNvSpPr txBox="1">
            <a:spLocks/>
          </p:cNvSpPr>
          <p:nvPr/>
        </p:nvSpPr>
        <p:spPr>
          <a:xfrm>
            <a:off x="822960" y="351270"/>
            <a:ext cx="749420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2) ATTACCO con MASSIMO AUTOVALORE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A2CDFE-F866-1D11-3096-1FB5C292D705}"/>
              </a:ext>
            </a:extLst>
          </p:cNvPr>
          <p:cNvSpPr txBox="1"/>
          <p:nvPr/>
        </p:nvSpPr>
        <p:spPr>
          <a:xfrm>
            <a:off x="1688123" y="4378052"/>
            <a:ext cx="877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Infine, l’aggiornamento manipolato viene inviato al sistema DFL</a:t>
            </a:r>
            <a:endParaRPr lang="it-IT" sz="20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04;p40">
                <a:extLst>
                  <a:ext uri="{FF2B5EF4-FFF2-40B4-BE49-F238E27FC236}">
                    <a16:creationId xmlns:a16="http://schemas.microsoft.com/office/drawing/2014/main" id="{62B59103-D950-CE31-EBDF-CCF23E3AC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5962" y="1541307"/>
                <a:ext cx="2333710" cy="257744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800" u="sng" dirty="0">
                    <a:solidFill>
                      <a:schemeClr val="accent2"/>
                    </a:solidFill>
                    <a:latin typeface="Oswald" panose="00000500000000000000" pitchFamily="2" charset="0"/>
                  </a:rPr>
                  <a:t>06</a:t>
                </a:r>
              </a:p>
              <a:p>
                <a:pPr algn="ctr"/>
                <a:endParaRPr lang="en" sz="2800" u="sng" dirty="0">
                  <a:solidFill>
                    <a:schemeClr val="accent2"/>
                  </a:solidFill>
                  <a:latin typeface="Oswald" panose="00000500000000000000" pitchFamily="2" charset="0"/>
                </a:endParaRPr>
              </a:p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Modifica della </a:t>
                </a:r>
                <a:r>
                  <a:rPr lang="it-IT" sz="2000" i="1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perturbazione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 finché l’</a:t>
                </a:r>
                <a:r>
                  <a:rPr lang="it-IT" sz="2000" i="1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angolo coseno</a:t>
                </a:r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 non supera una soglia</a:t>
                </a:r>
                <a:endParaRPr lang="en" sz="1800" dirty="0">
                  <a:solidFill>
                    <a:schemeClr val="bg1"/>
                  </a:solidFill>
                  <a:latin typeface="Oswald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Google Shape;304;p40">
                <a:extLst>
                  <a:ext uri="{FF2B5EF4-FFF2-40B4-BE49-F238E27FC236}">
                    <a16:creationId xmlns:a16="http://schemas.microsoft.com/office/drawing/2014/main" id="{62B59103-D950-CE31-EBDF-CCF23E3A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62" y="1541307"/>
                <a:ext cx="2333710" cy="2577447"/>
              </a:xfrm>
              <a:prstGeom prst="rect">
                <a:avLst/>
              </a:prstGeom>
              <a:blipFill>
                <a:blip r:embed="rId3"/>
                <a:stretch>
                  <a:fillRect l="-1305" r="-31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04;p40">
            <a:extLst>
              <a:ext uri="{FF2B5EF4-FFF2-40B4-BE49-F238E27FC236}">
                <a16:creationId xmlns:a16="http://schemas.microsoft.com/office/drawing/2014/main" id="{22407C3F-7572-5E08-2559-5D8030F17D5F}"/>
              </a:ext>
            </a:extLst>
          </p:cNvPr>
          <p:cNvSpPr txBox="1">
            <a:spLocks/>
          </p:cNvSpPr>
          <p:nvPr/>
        </p:nvSpPr>
        <p:spPr>
          <a:xfrm>
            <a:off x="4316489" y="1541307"/>
            <a:ext cx="2333710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/>
              </a:rPr>
              <a:t>05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/>
              </a:rPr>
              <a:t>Calcolo dell’angolo bersaglio per </a:t>
            </a:r>
            <a:r>
              <a:rPr lang="it-IT" sz="2000" dirty="0" err="1">
                <a:solidFill>
                  <a:schemeClr val="bg1"/>
                </a:solidFill>
                <a:latin typeface="Oswald"/>
              </a:rPr>
              <a:t>autovettore</a:t>
            </a:r>
            <a:r>
              <a:rPr lang="it-IT" sz="2000" dirty="0">
                <a:solidFill>
                  <a:schemeClr val="bg1"/>
                </a:solidFill>
                <a:latin typeface="Oswald"/>
              </a:rPr>
              <a:t> associato all’</a:t>
            </a:r>
            <a:r>
              <a:rPr lang="it-IT" sz="2000" i="1" dirty="0">
                <a:solidFill>
                  <a:schemeClr val="bg1"/>
                </a:solidFill>
                <a:latin typeface="Oswald"/>
              </a:rPr>
              <a:t>autovalore massimo</a:t>
            </a:r>
            <a:endParaRPr lang="en" sz="18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7" name="Google Shape;304;p40">
            <a:extLst>
              <a:ext uri="{FF2B5EF4-FFF2-40B4-BE49-F238E27FC236}">
                <a16:creationId xmlns:a16="http://schemas.microsoft.com/office/drawing/2014/main" id="{A379FEEA-14FB-AC38-3066-C77A17F76C81}"/>
              </a:ext>
            </a:extLst>
          </p:cNvPr>
          <p:cNvSpPr txBox="1">
            <a:spLocks/>
          </p:cNvSpPr>
          <p:nvPr/>
        </p:nvSpPr>
        <p:spPr>
          <a:xfrm>
            <a:off x="94328" y="1522438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ngolo coseno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ogni aggiornamento e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direzione media 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1744BA58-8F9E-B322-6164-778D4F25AB4B}"/>
              </a:ext>
            </a:extLst>
          </p:cNvPr>
          <p:cNvSpPr txBox="1">
            <a:spLocks/>
          </p:cNvSpPr>
          <p:nvPr/>
        </p:nvSpPr>
        <p:spPr>
          <a:xfrm>
            <a:off x="2098368" y="1522437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Matrice degli angoli coseno su cui si calcolano autovalori e </a:t>
            </a:r>
            <a:r>
              <a:rPr lang="it-IT" sz="2000" dirty="0" err="1">
                <a:solidFill>
                  <a:schemeClr val="bg1"/>
                </a:solidFill>
                <a:latin typeface="Oswald" panose="00000500000000000000" pitchFamily="2" charset="0"/>
              </a:rPr>
              <a:t>autovettori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D0501896-5481-4FCB-E7DA-C326C6D7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E1C4D74F-4E23-7E59-9853-B055F13A0D90}"/>
              </a:ext>
            </a:extLst>
          </p:cNvPr>
          <p:cNvSpPr txBox="1">
            <a:spLocks/>
          </p:cNvSpPr>
          <p:nvPr/>
        </p:nvSpPr>
        <p:spPr>
          <a:xfrm>
            <a:off x="886266" y="351270"/>
            <a:ext cx="7430904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2) ATTACCO con MASSIMO AUTOVALORE</a:t>
            </a:r>
            <a:endParaRPr lang="it-IT"/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4A5D2F44-911A-7A3D-29DC-66A7AF014855}"/>
              </a:ext>
            </a:extLst>
          </p:cNvPr>
          <p:cNvSpPr txBox="1">
            <a:spLocks/>
          </p:cNvSpPr>
          <p:nvPr/>
        </p:nvSpPr>
        <p:spPr>
          <a:xfrm>
            <a:off x="941735" y="820193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400"/>
              <a:t>Efficacia</a:t>
            </a:r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C4E1B251-570A-7373-AE73-54DB09718026}"/>
              </a:ext>
            </a:extLst>
          </p:cNvPr>
          <p:cNvSpPr txBox="1">
            <a:spLocks/>
          </p:cNvSpPr>
          <p:nvPr/>
        </p:nvSpPr>
        <p:spPr>
          <a:xfrm>
            <a:off x="262049" y="1916154"/>
            <a:ext cx="2249213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Massima distorsione</a:t>
            </a:r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Gli aggiornamenti sono manipolati nella direzione di </a:t>
            </a:r>
            <a:r>
              <a:rPr lang="it-IT" sz="2000" b="1">
                <a:solidFill>
                  <a:schemeClr val="bg1"/>
                </a:solidFill>
                <a:latin typeface="Oswald" panose="00000500000000000000" pitchFamily="2" charset="0"/>
              </a:rPr>
              <a:t>massima varianza</a:t>
            </a:r>
            <a:endParaRPr lang="it-IT" sz="2000" b="1" i="1" u="none" strike="noStrike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FDECF732-D54C-E73C-5C4F-DF7227A3EAD0}"/>
              </a:ext>
            </a:extLst>
          </p:cNvPr>
          <p:cNvSpPr txBox="1">
            <a:spLocks/>
          </p:cNvSpPr>
          <p:nvPr/>
        </p:nvSpPr>
        <p:spPr>
          <a:xfrm>
            <a:off x="2511262" y="2298903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Bypass delle difese</a:t>
            </a: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Si aggirano difese che si basano sulla rilevazione di semplici anomalie di gradienti</a:t>
            </a:r>
            <a:endParaRPr lang="en" sz="1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C5F795DC-CC79-6A28-6AF3-80C3ED3C896B}"/>
              </a:ext>
            </a:extLst>
          </p:cNvPr>
          <p:cNvSpPr txBox="1">
            <a:spLocks/>
          </p:cNvSpPr>
          <p:nvPr/>
        </p:nvSpPr>
        <p:spPr>
          <a:xfrm>
            <a:off x="4760475" y="1745860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Stealth</a:t>
            </a:r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 </a:t>
            </a: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Attacco di difficile rilevamento</a:t>
            </a:r>
            <a:endParaRPr lang="it-IT" sz="2000" b="0" i="0" u="none" strike="noStrike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2" name="Google Shape;304;p40">
            <a:extLst>
              <a:ext uri="{FF2B5EF4-FFF2-40B4-BE49-F238E27FC236}">
                <a16:creationId xmlns:a16="http://schemas.microsoft.com/office/drawing/2014/main" id="{303CADDA-C642-7982-0D22-C1FBDF3B6404}"/>
              </a:ext>
            </a:extLst>
          </p:cNvPr>
          <p:cNvSpPr txBox="1">
            <a:spLocks/>
          </p:cNvSpPr>
          <p:nvPr/>
        </p:nvSpPr>
        <p:spPr>
          <a:xfrm>
            <a:off x="6894787" y="1878243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Impatto mirato</a:t>
            </a:r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Minimizza le modifiche superflue e massimizza l’impatto sulle prestazioni</a:t>
            </a:r>
            <a:endParaRPr lang="en" sz="1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E45DFEB4-2222-67C0-6C52-B815B9CA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4E7983CE-7C75-A270-9F78-2B80EBFDD0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8B9E0ECC-4FAD-A964-739F-E20CA0F293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1502" y="2893738"/>
            <a:ext cx="2700996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6120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D70A90E6-727E-9558-1700-46423E9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FA6817BD-D2FA-A51A-A829-C56ACF9F3787}"/>
              </a:ext>
            </a:extLst>
          </p:cNvPr>
          <p:cNvSpPr txBox="1">
            <a:spLocks/>
          </p:cNvSpPr>
          <p:nvPr/>
        </p:nvSpPr>
        <p:spPr>
          <a:xfrm>
            <a:off x="1056640" y="351270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3) ATTACCO sull’ANGOLO di FISHER</a:t>
            </a:r>
            <a:endParaRPr lang="it-IT"/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6890785B-F6C1-68B2-352C-1902FF4233D9}"/>
              </a:ext>
            </a:extLst>
          </p:cNvPr>
          <p:cNvSpPr txBox="1">
            <a:spLocks/>
          </p:cNvSpPr>
          <p:nvPr/>
        </p:nvSpPr>
        <p:spPr>
          <a:xfrm>
            <a:off x="262049" y="1513934"/>
            <a:ext cx="2249213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01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C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alcolo della 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"direzione media"</a:t>
            </a: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d</a:t>
            </a:r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egli aggiornamenti</a:t>
            </a: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D7C094F4-F1E2-7316-A9F8-5371A2BB719C}"/>
              </a:ext>
            </a:extLst>
          </p:cNvPr>
          <p:cNvSpPr txBox="1">
            <a:spLocks/>
          </p:cNvSpPr>
          <p:nvPr/>
        </p:nvSpPr>
        <p:spPr>
          <a:xfrm>
            <a:off x="2460275" y="2174436"/>
            <a:ext cx="2311126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02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pprossimazione diagonale Matrice di Informazione di Fisher (FIM)</a:t>
            </a:r>
            <a:endParaRPr lang="it-IT" sz="2000" b="0" i="1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43EDF74A-B4CF-03E5-6422-15B1DE16E414}"/>
              </a:ext>
            </a:extLst>
          </p:cNvPr>
          <p:cNvSpPr txBox="1">
            <a:spLocks/>
          </p:cNvSpPr>
          <p:nvPr/>
        </p:nvSpPr>
        <p:spPr>
          <a:xfrm>
            <a:off x="4771401" y="1886130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Angolo coseno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FIM approssimata di ogni aggiornamento e FIM approssimata media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12" name="Google Shape;304;p40">
            <a:extLst>
              <a:ext uri="{FF2B5EF4-FFF2-40B4-BE49-F238E27FC236}">
                <a16:creationId xmlns:a16="http://schemas.microsoft.com/office/drawing/2014/main" id="{2E9A3AC2-06DF-34F3-6CA8-75EB33D8B0CA}"/>
              </a:ext>
            </a:extLst>
          </p:cNvPr>
          <p:cNvSpPr txBox="1">
            <a:spLocks/>
          </p:cNvSpPr>
          <p:nvPr/>
        </p:nvSpPr>
        <p:spPr>
          <a:xfrm>
            <a:off x="6905709" y="1623293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Angolo target  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basato sul coseno minimo rispetto alla FIM approssimata media </a:t>
            </a:r>
            <a:endParaRPr lang="en" sz="2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428FDD8D-45BB-8921-A1F6-AD082F9C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D67DDB43-C75B-53D8-06D6-7F97F0A1D0B3}"/>
              </a:ext>
            </a:extLst>
          </p:cNvPr>
          <p:cNvSpPr txBox="1">
            <a:spLocks/>
          </p:cNvSpPr>
          <p:nvPr/>
        </p:nvSpPr>
        <p:spPr>
          <a:xfrm>
            <a:off x="822960" y="351270"/>
            <a:ext cx="749420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3) ATTACCO sull’ANGOLO di FISHER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4;p40">
                <a:extLst>
                  <a:ext uri="{FF2B5EF4-FFF2-40B4-BE49-F238E27FC236}">
                    <a16:creationId xmlns:a16="http://schemas.microsoft.com/office/drawing/2014/main" id="{8CDE7C57-3E25-74BC-5EB8-7A522E470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1732" y="1492632"/>
                <a:ext cx="2333710" cy="257744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800" u="sng" dirty="0">
                    <a:solidFill>
                      <a:schemeClr val="accent2"/>
                    </a:solidFill>
                    <a:latin typeface="Oswald" panose="00000500000000000000" pitchFamily="2" charset="0"/>
                  </a:rPr>
                  <a:t>05</a:t>
                </a:r>
              </a:p>
              <a:p>
                <a:pPr algn="ctr"/>
                <a:endParaRPr lang="en" sz="2800" u="sng" dirty="0">
                  <a:solidFill>
                    <a:schemeClr val="accent2"/>
                  </a:solidFill>
                  <a:latin typeface="Oswald" panose="00000500000000000000" pitchFamily="2" charset="0"/>
                </a:endParaRPr>
              </a:p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Modifica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per avvicinare l'angolo coseno al </a:t>
                </a:r>
                <a:r>
                  <a:rPr lang="it-IT" sz="2000" i="1" dirty="0" err="1">
                    <a:solidFill>
                      <a:schemeClr val="bg1"/>
                    </a:solidFill>
                    <a:latin typeface="Oswald" panose="00000500000000000000" pitchFamily="2" charset="0"/>
                  </a:rPr>
                  <a:t>target_angle</a:t>
                </a:r>
                <a:endParaRPr lang="en" sz="1800" i="1" dirty="0">
                  <a:solidFill>
                    <a:schemeClr val="bg1"/>
                  </a:solidFill>
                  <a:latin typeface="Oswald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Google Shape;304;p40">
                <a:extLst>
                  <a:ext uri="{FF2B5EF4-FFF2-40B4-BE49-F238E27FC236}">
                    <a16:creationId xmlns:a16="http://schemas.microsoft.com/office/drawing/2014/main" id="{8CDE7C57-3E25-74BC-5EB8-7A522E470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32" y="1492632"/>
                <a:ext cx="2333710" cy="2577447"/>
              </a:xfrm>
              <a:prstGeom prst="rect">
                <a:avLst/>
              </a:prstGeom>
              <a:blipFill>
                <a:blip r:embed="rId3"/>
                <a:stretch>
                  <a:fillRect l="-1305" r="-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04;p40">
            <a:extLst>
              <a:ext uri="{FF2B5EF4-FFF2-40B4-BE49-F238E27FC236}">
                <a16:creationId xmlns:a16="http://schemas.microsoft.com/office/drawing/2014/main" id="{910B781E-5CFB-8CE7-830D-024032472F89}"/>
              </a:ext>
            </a:extLst>
          </p:cNvPr>
          <p:cNvSpPr txBox="1">
            <a:spLocks/>
          </p:cNvSpPr>
          <p:nvPr/>
        </p:nvSpPr>
        <p:spPr>
          <a:xfrm>
            <a:off x="82832" y="2174436"/>
            <a:ext cx="2311126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02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pprossimazione diagonale Matrice di Informazione di Fisher (FIM)</a:t>
            </a:r>
            <a:endParaRPr lang="it-IT" sz="2000" b="0" i="1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6" name="Google Shape;304;p40">
            <a:extLst>
              <a:ext uri="{FF2B5EF4-FFF2-40B4-BE49-F238E27FC236}">
                <a16:creationId xmlns:a16="http://schemas.microsoft.com/office/drawing/2014/main" id="{AD141E15-78DF-96C9-1653-B60B53C6BB64}"/>
              </a:ext>
            </a:extLst>
          </p:cNvPr>
          <p:cNvSpPr txBox="1">
            <a:spLocks/>
          </p:cNvSpPr>
          <p:nvPr/>
        </p:nvSpPr>
        <p:spPr>
          <a:xfrm>
            <a:off x="2344723" y="1886130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Angolo coseno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FIM approssimata di ogni aggiornamento e FIM approssimata media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7" name="Google Shape;304;p40">
            <a:extLst>
              <a:ext uri="{FF2B5EF4-FFF2-40B4-BE49-F238E27FC236}">
                <a16:creationId xmlns:a16="http://schemas.microsoft.com/office/drawing/2014/main" id="{BE93953F-F053-55BA-6AD7-D1CDCAABDED9}"/>
              </a:ext>
            </a:extLst>
          </p:cNvPr>
          <p:cNvSpPr txBox="1">
            <a:spLocks/>
          </p:cNvSpPr>
          <p:nvPr/>
        </p:nvSpPr>
        <p:spPr>
          <a:xfrm>
            <a:off x="4563441" y="1623293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Angolo target  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basato sul coseno minimo rispetto alla FIM approssimata media </a:t>
            </a:r>
            <a:endParaRPr lang="en" sz="2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5A64C956-D643-0110-7CFC-8E6D2F2E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0A5FA31A-F215-B824-A29C-59BD9EC1B1D5}"/>
              </a:ext>
            </a:extLst>
          </p:cNvPr>
          <p:cNvSpPr txBox="1">
            <a:spLocks/>
          </p:cNvSpPr>
          <p:nvPr/>
        </p:nvSpPr>
        <p:spPr>
          <a:xfrm>
            <a:off x="822960" y="351270"/>
            <a:ext cx="749420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3) ATTACCO sull’ANGOLO di FISHER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8C0F49-4B6C-D09A-C60B-7583470FB71B}"/>
              </a:ext>
            </a:extLst>
          </p:cNvPr>
          <p:cNvSpPr txBox="1"/>
          <p:nvPr/>
        </p:nvSpPr>
        <p:spPr>
          <a:xfrm>
            <a:off x="1688123" y="4378052"/>
            <a:ext cx="877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Infine, l’aggiornamento manipolato viene inviato al sistema DFL</a:t>
            </a:r>
            <a:endParaRPr lang="it-IT" sz="20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  <p:sp>
        <p:nvSpPr>
          <p:cNvPr id="3" name="Google Shape;304;p40">
            <a:extLst>
              <a:ext uri="{FF2B5EF4-FFF2-40B4-BE49-F238E27FC236}">
                <a16:creationId xmlns:a16="http://schemas.microsoft.com/office/drawing/2014/main" id="{F9311831-902E-D6BF-FF7E-457536B850BC}"/>
              </a:ext>
            </a:extLst>
          </p:cNvPr>
          <p:cNvSpPr txBox="1">
            <a:spLocks/>
          </p:cNvSpPr>
          <p:nvPr/>
        </p:nvSpPr>
        <p:spPr>
          <a:xfrm>
            <a:off x="6759521" y="1789591"/>
            <a:ext cx="2333710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06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Alterazione del modello con prodotto tra FIM approssimata media e </a:t>
            </a:r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direzione media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04;p40">
                <a:extLst>
                  <a:ext uri="{FF2B5EF4-FFF2-40B4-BE49-F238E27FC236}">
                    <a16:creationId xmlns:a16="http://schemas.microsoft.com/office/drawing/2014/main" id="{21C11062-5EF5-C2D6-5C11-1FA4CEEAE3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4295" y="1492632"/>
                <a:ext cx="2333710" cy="257744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800" u="sng" dirty="0">
                    <a:solidFill>
                      <a:schemeClr val="accent2"/>
                    </a:solidFill>
                    <a:latin typeface="Oswald" panose="00000500000000000000" pitchFamily="2" charset="0"/>
                  </a:rPr>
                  <a:t>05</a:t>
                </a:r>
              </a:p>
              <a:p>
                <a:pPr algn="ctr"/>
                <a:endParaRPr lang="en" sz="2800" u="sng" dirty="0">
                  <a:solidFill>
                    <a:schemeClr val="accent2"/>
                  </a:solidFill>
                  <a:latin typeface="Oswald" panose="00000500000000000000" pitchFamily="2" charset="0"/>
                </a:endParaRPr>
              </a:p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Modifica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  <a:latin typeface="Oswald" panose="00000500000000000000" pitchFamily="2" charset="0"/>
                  </a:rPr>
                  <a:t>per avvicinare l'angolo coseno al </a:t>
                </a:r>
                <a:r>
                  <a:rPr lang="it-IT" sz="2000" i="1" dirty="0" err="1">
                    <a:solidFill>
                      <a:schemeClr val="bg1"/>
                    </a:solidFill>
                    <a:latin typeface="Oswald" panose="00000500000000000000" pitchFamily="2" charset="0"/>
                  </a:rPr>
                  <a:t>target_angle</a:t>
                </a:r>
                <a:endParaRPr lang="en" sz="1800" i="1" dirty="0">
                  <a:solidFill>
                    <a:schemeClr val="bg1"/>
                  </a:solidFill>
                  <a:latin typeface="Oswald" panose="00000500000000000000" pitchFamily="2" charset="0"/>
                </a:endParaRPr>
              </a:p>
            </p:txBody>
          </p:sp>
        </mc:Choice>
        <mc:Fallback xmlns="">
          <p:sp>
            <p:nvSpPr>
              <p:cNvPr id="5" name="Google Shape;304;p40">
                <a:extLst>
                  <a:ext uri="{FF2B5EF4-FFF2-40B4-BE49-F238E27FC236}">
                    <a16:creationId xmlns:a16="http://schemas.microsoft.com/office/drawing/2014/main" id="{21C11062-5EF5-C2D6-5C11-1FA4CEEA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295" y="1492632"/>
                <a:ext cx="2333710" cy="2577447"/>
              </a:xfrm>
              <a:prstGeom prst="rect">
                <a:avLst/>
              </a:prstGeom>
              <a:blipFill>
                <a:blip r:embed="rId3"/>
                <a:stretch>
                  <a:fillRect l="-1305" r="-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04;p40">
            <a:extLst>
              <a:ext uri="{FF2B5EF4-FFF2-40B4-BE49-F238E27FC236}">
                <a16:creationId xmlns:a16="http://schemas.microsoft.com/office/drawing/2014/main" id="{C30CF018-32EF-9909-FD4E-2C9A03D58CDB}"/>
              </a:ext>
            </a:extLst>
          </p:cNvPr>
          <p:cNvSpPr txBox="1">
            <a:spLocks/>
          </p:cNvSpPr>
          <p:nvPr/>
        </p:nvSpPr>
        <p:spPr>
          <a:xfrm>
            <a:off x="-4585" y="1886130"/>
            <a:ext cx="2134308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03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b="0" i="1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Angolo coseno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tra FIM approssimata di ogni aggiornamento e FIM approssimata media</a:t>
            </a: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7D3811DE-3DC6-B5EB-5D64-38B41C9BD348}"/>
              </a:ext>
            </a:extLst>
          </p:cNvPr>
          <p:cNvSpPr txBox="1">
            <a:spLocks/>
          </p:cNvSpPr>
          <p:nvPr/>
        </p:nvSpPr>
        <p:spPr>
          <a:xfrm>
            <a:off x="2122694" y="1623293"/>
            <a:ext cx="2238291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u="sng" dirty="0">
                <a:solidFill>
                  <a:schemeClr val="accent2"/>
                </a:solidFill>
                <a:latin typeface="Oswald" panose="00000500000000000000" pitchFamily="2" charset="0"/>
              </a:rPr>
              <a:t>04</a:t>
            </a:r>
          </a:p>
          <a:p>
            <a:pPr algn="ctr"/>
            <a:endParaRPr lang="en" sz="2800" u="sng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  <a:latin typeface="Oswald" panose="00000500000000000000" pitchFamily="2" charset="0"/>
              </a:rPr>
              <a:t>Angolo target  </a:t>
            </a:r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basato sul coseno minimo rispetto alla FIM approssimata media </a:t>
            </a:r>
            <a:endParaRPr lang="en" sz="2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3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7CE51626-143C-56C1-FC19-C4CEF636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C4DCB3E6-EE53-2087-1FB6-4F1A5A98D639}"/>
              </a:ext>
            </a:extLst>
          </p:cNvPr>
          <p:cNvSpPr txBox="1">
            <a:spLocks/>
          </p:cNvSpPr>
          <p:nvPr/>
        </p:nvSpPr>
        <p:spPr>
          <a:xfrm>
            <a:off x="886266" y="351270"/>
            <a:ext cx="7430904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3800">
                <a:solidFill>
                  <a:schemeClr val="bg1"/>
                </a:solidFill>
              </a:rPr>
              <a:t>3) ATTACCO sull’ANGOLO di FISHER</a:t>
            </a:r>
            <a:endParaRPr lang="it-IT"/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E4B6DFC5-F2F8-EE8C-86EA-032F5E2A826E}"/>
              </a:ext>
            </a:extLst>
          </p:cNvPr>
          <p:cNvSpPr txBox="1">
            <a:spLocks/>
          </p:cNvSpPr>
          <p:nvPr/>
        </p:nvSpPr>
        <p:spPr>
          <a:xfrm>
            <a:off x="941735" y="820193"/>
            <a:ext cx="726052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2400"/>
              <a:t>Efficacia</a:t>
            </a:r>
          </a:p>
        </p:txBody>
      </p:sp>
      <p:sp>
        <p:nvSpPr>
          <p:cNvPr id="8" name="Google Shape;304;p40">
            <a:extLst>
              <a:ext uri="{FF2B5EF4-FFF2-40B4-BE49-F238E27FC236}">
                <a16:creationId xmlns:a16="http://schemas.microsoft.com/office/drawing/2014/main" id="{5BD96324-228F-2AFB-C439-91AB0A2191A9}"/>
              </a:ext>
            </a:extLst>
          </p:cNvPr>
          <p:cNvSpPr txBox="1">
            <a:spLocks/>
          </p:cNvSpPr>
          <p:nvPr/>
        </p:nvSpPr>
        <p:spPr>
          <a:xfrm>
            <a:off x="2314136" y="1962445"/>
            <a:ext cx="2488551" cy="2479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>
                <a:solidFill>
                  <a:schemeClr val="accent2"/>
                </a:solidFill>
                <a:latin typeface="Oswald" panose="00000500000000000000" pitchFamily="2" charset="0"/>
              </a:rPr>
              <a:t>Massima distorsione</a:t>
            </a:r>
            <a:endParaRPr lang="en" sz="2800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Attacca zone più sensibili alle perturbazioni, massimizzando l’impatto</a:t>
            </a:r>
            <a:endParaRPr lang="it-IT" sz="2000" b="1" i="1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</p:txBody>
      </p:sp>
      <p:sp>
        <p:nvSpPr>
          <p:cNvPr id="9" name="Google Shape;304;p40">
            <a:extLst>
              <a:ext uri="{FF2B5EF4-FFF2-40B4-BE49-F238E27FC236}">
                <a16:creationId xmlns:a16="http://schemas.microsoft.com/office/drawing/2014/main" id="{F21D1D40-D056-ACE8-AAD2-E07CBCE0A483}"/>
              </a:ext>
            </a:extLst>
          </p:cNvPr>
          <p:cNvSpPr txBox="1">
            <a:spLocks/>
          </p:cNvSpPr>
          <p:nvPr/>
        </p:nvSpPr>
        <p:spPr>
          <a:xfrm>
            <a:off x="4718709" y="2201919"/>
            <a:ext cx="2249213" cy="173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chemeClr val="accent2"/>
                </a:solidFill>
                <a:latin typeface="Oswald" panose="00000500000000000000" pitchFamily="2" charset="0"/>
              </a:rPr>
              <a:t>Bypass delle difese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Aggira le difese che si basano sulla analisi degli aggiornamenti</a:t>
            </a:r>
            <a:endParaRPr lang="en" sz="18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0" name="Google Shape;304;p40">
            <a:extLst>
              <a:ext uri="{FF2B5EF4-FFF2-40B4-BE49-F238E27FC236}">
                <a16:creationId xmlns:a16="http://schemas.microsoft.com/office/drawing/2014/main" id="{AC832036-F858-D6AF-40C9-B28CBDC2D538}"/>
              </a:ext>
            </a:extLst>
          </p:cNvPr>
          <p:cNvSpPr txBox="1">
            <a:spLocks/>
          </p:cNvSpPr>
          <p:nvPr/>
        </p:nvSpPr>
        <p:spPr>
          <a:xfrm>
            <a:off x="140685" y="1913615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>
                <a:solidFill>
                  <a:schemeClr val="accent2"/>
                </a:solidFill>
                <a:latin typeface="Oswald" panose="00000500000000000000" pitchFamily="2" charset="0"/>
              </a:rPr>
              <a:t>Sensibilità dei parametri</a:t>
            </a:r>
            <a:endParaRPr lang="en" sz="2800" dirty="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Oswald" panose="00000500000000000000" pitchFamily="2" charset="0"/>
              </a:rPr>
              <a:t>La FIM misura la sensibilità dei parametri del modello</a:t>
            </a:r>
            <a:endParaRPr lang="it-IT" sz="2000" b="0" i="0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r>
              <a:rPr lang="en" sz="1800" dirty="0">
                <a:solidFill>
                  <a:schemeClr val="bg1"/>
                </a:solidFill>
                <a:latin typeface="Oswald" panose="00000500000000000000" pitchFamily="2" charset="0"/>
              </a:rPr>
              <a:t>  </a:t>
            </a:r>
          </a:p>
        </p:txBody>
      </p:sp>
      <p:sp>
        <p:nvSpPr>
          <p:cNvPr id="2" name="Google Shape;304;p40">
            <a:extLst>
              <a:ext uri="{FF2B5EF4-FFF2-40B4-BE49-F238E27FC236}">
                <a16:creationId xmlns:a16="http://schemas.microsoft.com/office/drawing/2014/main" id="{0FDE337F-AD11-5144-0E8A-C96C45DF892E}"/>
              </a:ext>
            </a:extLst>
          </p:cNvPr>
          <p:cNvSpPr txBox="1">
            <a:spLocks/>
          </p:cNvSpPr>
          <p:nvPr/>
        </p:nvSpPr>
        <p:spPr>
          <a:xfrm>
            <a:off x="6894787" y="1913616"/>
            <a:ext cx="2249213" cy="2577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>
                <a:solidFill>
                  <a:schemeClr val="accent2"/>
                </a:solidFill>
                <a:latin typeface="Oswald" panose="00000500000000000000" pitchFamily="2" charset="0"/>
              </a:rPr>
              <a:t>A</a:t>
            </a:r>
            <a:r>
              <a:rPr lang="en" sz="2800">
                <a:solidFill>
                  <a:schemeClr val="accent2"/>
                </a:solidFill>
                <a:latin typeface="Oswald" panose="00000500000000000000" pitchFamily="2" charset="0"/>
              </a:rPr>
              <a:t>dattabilità </a:t>
            </a:r>
          </a:p>
          <a:p>
            <a:pPr algn="ctr"/>
            <a:endParaRPr lang="en" sz="2800">
              <a:solidFill>
                <a:schemeClr val="accent2"/>
              </a:solidFill>
              <a:latin typeface="Oswald" panose="00000500000000000000" pitchFamily="2" charset="0"/>
            </a:endParaRPr>
          </a:p>
          <a:p>
            <a:pPr algn="ctr"/>
            <a:r>
              <a:rPr lang="it-IT" sz="2000">
                <a:solidFill>
                  <a:schemeClr val="bg1"/>
                </a:solidFill>
                <a:latin typeface="Oswald" panose="00000500000000000000" pitchFamily="2" charset="0"/>
              </a:rPr>
              <a:t>Efficace in diversi contesti di apprendimento federato</a:t>
            </a:r>
            <a:endParaRPr lang="en" sz="18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8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08A67A4-6AD6-BCA0-E44B-1B2385C1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657BEB12-AD42-B3BF-C7F5-D53383C765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30B8D108-7BA3-9B01-5358-F9E71374B0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1672" y="3210261"/>
            <a:ext cx="3636499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 E LAVORO FUTURO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42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05DE37EE-CB42-87BD-123F-0E12E6F9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5D6C461E-15FD-0799-5A81-68578CFE25D8}"/>
              </a:ext>
            </a:extLst>
          </p:cNvPr>
          <p:cNvSpPr txBox="1">
            <a:spLocks/>
          </p:cNvSpPr>
          <p:nvPr/>
        </p:nvSpPr>
        <p:spPr>
          <a:xfrm>
            <a:off x="1456133" y="646692"/>
            <a:ext cx="5458212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CONSIDERAZIONI FINALI</a:t>
            </a:r>
            <a:r>
              <a:rPr lang="it-IT"/>
              <a:t>	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EC4652-D40D-10D9-C3E7-6D6378F27705}"/>
              </a:ext>
            </a:extLst>
          </p:cNvPr>
          <p:cNvSpPr txBox="1"/>
          <p:nvPr/>
        </p:nvSpPr>
        <p:spPr>
          <a:xfrm>
            <a:off x="935502" y="1335336"/>
            <a:ext cx="76809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Il DFL è un promettente approccio collaborativo per l'apprendimento automatico, con vantaggi in termini di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resilienza</a:t>
            </a: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,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scalabilità</a:t>
            </a: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 e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protezione della privacy</a:t>
            </a:r>
            <a:endParaRPr lang="it-IT" sz="24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>
              <a:buClr>
                <a:schemeClr val="accent2"/>
              </a:buClr>
            </a:pPr>
            <a:endParaRPr lang="it-IT" sz="24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Introduce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nuove sfide di sicurezza </a:t>
            </a: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rispetto all’approccio CFL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it-IT" sz="24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Gli attacchi dimostrano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elevate capacità offensive</a:t>
            </a: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, evidenziando la necessità di strategie di difesa più efficaci</a:t>
            </a:r>
          </a:p>
        </p:txBody>
      </p:sp>
    </p:spTree>
    <p:extLst>
      <p:ext uri="{BB962C8B-B14F-4D97-AF65-F5344CB8AC3E}">
        <p14:creationId xmlns:p14="http://schemas.microsoft.com/office/powerpoint/2010/main" val="2119394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BEFA56A1-1FD2-47C5-80D0-8F2700072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1D1DE9CF-BEAB-C24B-9DF6-BB8DF48DA9D9}"/>
              </a:ext>
            </a:extLst>
          </p:cNvPr>
          <p:cNvSpPr txBox="1">
            <a:spLocks/>
          </p:cNvSpPr>
          <p:nvPr/>
        </p:nvSpPr>
        <p:spPr>
          <a:xfrm>
            <a:off x="2046876" y="359626"/>
            <a:ext cx="5458212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LAVORO FUTURO </a:t>
            </a:r>
            <a:r>
              <a:rPr lang="it-IT"/>
              <a:t>	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2880C-4678-B2D9-A061-48091255B4CA}"/>
              </a:ext>
            </a:extLst>
          </p:cNvPr>
          <p:cNvSpPr txBox="1"/>
          <p:nvPr/>
        </p:nvSpPr>
        <p:spPr>
          <a:xfrm>
            <a:off x="935502" y="1335336"/>
            <a:ext cx="76809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it-IT" sz="2400" dirty="0">
                <a:solidFill>
                  <a:schemeClr val="bg1"/>
                </a:solidFill>
                <a:latin typeface="Oswald" panose="00000500000000000000" pitchFamily="2" charset="0"/>
              </a:rPr>
              <a:t>Le future ricerche su DFL dovrebbero puntare a migliorare la </a:t>
            </a:r>
            <a:r>
              <a:rPr lang="it-IT" sz="2400" dirty="0">
                <a:solidFill>
                  <a:schemeClr val="accent2"/>
                </a:solidFill>
                <a:latin typeface="Oswald" panose="00000500000000000000" pitchFamily="2" charset="0"/>
              </a:rPr>
              <a:t>sicurezza</a:t>
            </a:r>
            <a:r>
              <a:rPr lang="it-IT" sz="2400" dirty="0">
                <a:solidFill>
                  <a:schemeClr val="bg1"/>
                </a:solidFill>
                <a:latin typeface="Oswald" panose="00000500000000000000" pitchFamily="2" charset="0"/>
              </a:rPr>
              <a:t> e l'</a:t>
            </a:r>
            <a:r>
              <a:rPr lang="it-IT" sz="2400" dirty="0">
                <a:solidFill>
                  <a:schemeClr val="accent2"/>
                </a:solidFill>
                <a:latin typeface="Oswald" panose="00000500000000000000" pitchFamily="2" charset="0"/>
              </a:rPr>
              <a:t>efficienza</a:t>
            </a:r>
            <a:r>
              <a:rPr lang="it-IT" sz="2400" dirty="0">
                <a:solidFill>
                  <a:schemeClr val="bg1"/>
                </a:solidFill>
                <a:latin typeface="Oswald" panose="00000500000000000000" pitchFamily="2" charset="0"/>
              </a:rPr>
              <a:t> del sistema, sviluppando difese contro attacchi complessi e ottimizzando la gestione di nodi a risorse limitate. </a:t>
            </a:r>
          </a:p>
          <a:p>
            <a:pPr>
              <a:buClr>
                <a:schemeClr val="accent2"/>
              </a:buClr>
            </a:pPr>
            <a:endParaRPr lang="it-IT" sz="24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it-IT" sz="2400" dirty="0">
                <a:solidFill>
                  <a:schemeClr val="bg1"/>
                </a:solidFill>
                <a:latin typeface="Oswald" panose="00000500000000000000" pitchFamily="2" charset="0"/>
              </a:rPr>
              <a:t>È necessario creare framework modulari, benchmark standardizzati e proseguire lo studio sugli attacchi avversari. </a:t>
            </a:r>
          </a:p>
        </p:txBody>
      </p:sp>
    </p:spTree>
    <p:extLst>
      <p:ext uri="{BB962C8B-B14F-4D97-AF65-F5344CB8AC3E}">
        <p14:creationId xmlns:p14="http://schemas.microsoft.com/office/powerpoint/2010/main" val="1172654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4CEBC0-32FC-5601-D17E-ACD5C201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94EEA4C5-AE97-24EF-1D25-37A9A614D35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40624" y="1906385"/>
            <a:ext cx="5652655" cy="914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b="0" u="none">
                <a:latin typeface="Oswald" panose="020F0502020204030204" pitchFamily="2" charset="0"/>
              </a:rPr>
              <a:t>GRAZIE PER L’ATTENZIONE</a:t>
            </a:r>
            <a:endParaRPr sz="3000" b="0" u="none">
              <a:latin typeface="Oswald" panose="020F0502020204030204" pitchFamily="2" charset="0"/>
            </a:endParaRPr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9EFD29A5-AB6C-FC8F-8AB6-042C71D36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432" y="2931969"/>
            <a:ext cx="6035040" cy="587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1400">
                <a:latin typeface="Oswald" panose="00000500000000000000" pitchFamily="2" charset="0"/>
              </a:rPr>
              <a:t>Andrea Castellucci  	     Elena Lucchi 	Sara Dublini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06764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2765623" y="351270"/>
            <a:ext cx="4247069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/>
              <a:t>C</a:t>
            </a:r>
            <a:r>
              <a:rPr lang="en" sz="3800"/>
              <a:t>ONTESTO: ML vs FL</a:t>
            </a:r>
            <a:r>
              <a:rPr lang="en"/>
              <a:t>	</a:t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 rot="-1726913">
            <a:off x="1600672" y="26240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ow to Tackle Air Quality Prediction Using Machine Learning">
            <a:extLst>
              <a:ext uri="{FF2B5EF4-FFF2-40B4-BE49-F238E27FC236}">
                <a16:creationId xmlns:a16="http://schemas.microsoft.com/office/drawing/2014/main" id="{6FFCE10E-B4E0-41C2-ACA9-CFDEDD895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8" r="60628"/>
          <a:stretch/>
        </p:blipFill>
        <p:spPr bwMode="auto">
          <a:xfrm>
            <a:off x="1180591" y="1185915"/>
            <a:ext cx="1627175" cy="19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to Tackle Air Quality Prediction Using Machine Learning">
            <a:extLst>
              <a:ext uri="{FF2B5EF4-FFF2-40B4-BE49-F238E27FC236}">
                <a16:creationId xmlns:a16="http://schemas.microsoft.com/office/drawing/2014/main" id="{25E85FC3-AA6F-7E38-56B4-9513F08E2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2" t="15848" r="1653"/>
          <a:stretch/>
        </p:blipFill>
        <p:spPr bwMode="auto">
          <a:xfrm>
            <a:off x="6118684" y="3009376"/>
            <a:ext cx="2250493" cy="19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5;p32">
            <a:extLst>
              <a:ext uri="{FF2B5EF4-FFF2-40B4-BE49-F238E27FC236}">
                <a16:creationId xmlns:a16="http://schemas.microsoft.com/office/drawing/2014/main" id="{D83E76A6-4837-5237-C695-5EBF12D8154E}"/>
              </a:ext>
            </a:extLst>
          </p:cNvPr>
          <p:cNvSpPr txBox="1"/>
          <p:nvPr/>
        </p:nvSpPr>
        <p:spPr>
          <a:xfrm>
            <a:off x="3091084" y="1747190"/>
            <a:ext cx="3701602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Traditional Machine Learning</a:t>
            </a:r>
            <a:endParaRPr sz="26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196;p32">
            <a:extLst>
              <a:ext uri="{FF2B5EF4-FFF2-40B4-BE49-F238E27FC236}">
                <a16:creationId xmlns:a16="http://schemas.microsoft.com/office/drawing/2014/main" id="{67A9F443-CA34-C1C6-DA4C-716F3631EEAA}"/>
              </a:ext>
            </a:extLst>
          </p:cNvPr>
          <p:cNvSpPr txBox="1"/>
          <p:nvPr/>
        </p:nvSpPr>
        <p:spPr>
          <a:xfrm>
            <a:off x="2967331" y="2124823"/>
            <a:ext cx="4045361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Problemi di </a:t>
            </a:r>
            <a:r>
              <a:rPr lang="en" sz="1800">
                <a:solidFill>
                  <a:schemeClr val="accent2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privacy</a:t>
            </a:r>
            <a:r>
              <a:rPr lang="en" sz="1800" b="1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e </a:t>
            </a:r>
            <a:r>
              <a:rPr lang="en" sz="1800">
                <a:solidFill>
                  <a:schemeClr val="accent2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sicurezza dei dati</a:t>
            </a:r>
            <a:endParaRPr sz="1800">
              <a:solidFill>
                <a:schemeClr val="accent2"/>
              </a:solidFill>
              <a:latin typeface="Oswald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95;p32">
            <a:extLst>
              <a:ext uri="{FF2B5EF4-FFF2-40B4-BE49-F238E27FC236}">
                <a16:creationId xmlns:a16="http://schemas.microsoft.com/office/drawing/2014/main" id="{BDF5563F-7E61-8A8A-7339-9C3B23468E51}"/>
              </a:ext>
            </a:extLst>
          </p:cNvPr>
          <p:cNvSpPr txBox="1"/>
          <p:nvPr/>
        </p:nvSpPr>
        <p:spPr>
          <a:xfrm>
            <a:off x="1867907" y="3461640"/>
            <a:ext cx="3701602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Federated Learning</a:t>
            </a:r>
            <a:endParaRPr sz="26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" name="Google Shape;196;p32">
            <a:extLst>
              <a:ext uri="{FF2B5EF4-FFF2-40B4-BE49-F238E27FC236}">
                <a16:creationId xmlns:a16="http://schemas.microsoft.com/office/drawing/2014/main" id="{0660E2B7-2495-A515-6077-0B90EDF9321A}"/>
              </a:ext>
            </a:extLst>
          </p:cNvPr>
          <p:cNvSpPr txBox="1"/>
          <p:nvPr/>
        </p:nvSpPr>
        <p:spPr>
          <a:xfrm>
            <a:off x="1186177" y="3857843"/>
            <a:ext cx="4943867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Addestramento collaborativo dei modelli </a:t>
            </a:r>
            <a:r>
              <a:rPr lang="it-IT" sz="1800">
                <a:solidFill>
                  <a:schemeClr val="accent2"/>
                </a:solidFill>
                <a:latin typeface="Oswald" panose="00000500000000000000" pitchFamily="2" charset="0"/>
                <a:ea typeface="Open Sans"/>
                <a:cs typeface="Open Sans"/>
                <a:sym typeface="Open Sans"/>
              </a:rPr>
              <a:t>senza condividere dati grezzi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8FB92DD0-3DDC-9207-B262-53626364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>
            <a:extLst>
              <a:ext uri="{FF2B5EF4-FFF2-40B4-BE49-F238E27FC236}">
                <a16:creationId xmlns:a16="http://schemas.microsoft.com/office/drawing/2014/main" id="{4C6DC6B4-7138-3D0E-8FB1-EAAFCEB1AC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9683" y="3236253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 comparativa dei </a:t>
            </a:r>
            <a:r>
              <a:rPr lang="en" b="1"/>
              <a:t>sistemi FL</a:t>
            </a:r>
            <a:endParaRPr b="1"/>
          </a:p>
        </p:txBody>
      </p:sp>
      <p:sp>
        <p:nvSpPr>
          <p:cNvPr id="485" name="Google Shape;485;p46">
            <a:extLst>
              <a:ext uri="{FF2B5EF4-FFF2-40B4-BE49-F238E27FC236}">
                <a16:creationId xmlns:a16="http://schemas.microsoft.com/office/drawing/2014/main" id="{7D86BB1D-1D35-E6A5-1054-6850D3BBD3C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369375" y="3236253"/>
            <a:ext cx="240525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Studio delle principali </a:t>
            </a:r>
            <a:r>
              <a:rPr lang="it-IT" b="1"/>
              <a:t>vulnerabilità</a:t>
            </a:r>
            <a:endParaRPr b="1"/>
          </a:p>
        </p:txBody>
      </p:sp>
      <p:sp>
        <p:nvSpPr>
          <p:cNvPr id="16" name="Google Shape;181;p31">
            <a:extLst>
              <a:ext uri="{FF2B5EF4-FFF2-40B4-BE49-F238E27FC236}">
                <a16:creationId xmlns:a16="http://schemas.microsoft.com/office/drawing/2014/main" id="{3EA598A6-3069-D7EF-1255-42573686CA0A}"/>
              </a:ext>
            </a:extLst>
          </p:cNvPr>
          <p:cNvSpPr txBox="1">
            <a:spLocks/>
          </p:cNvSpPr>
          <p:nvPr/>
        </p:nvSpPr>
        <p:spPr>
          <a:xfrm>
            <a:off x="2765623" y="351270"/>
            <a:ext cx="4247069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3800">
                <a:solidFill>
                  <a:schemeClr val="bg1"/>
                </a:solidFill>
              </a:rPr>
              <a:t>	OBIETTIVI</a:t>
            </a:r>
            <a:r>
              <a:rPr lang="it-IT"/>
              <a:t>	</a:t>
            </a:r>
          </a:p>
        </p:txBody>
      </p:sp>
      <p:pic>
        <p:nvPicPr>
          <p:cNvPr id="24" name="Elemento grafico 23" descr="Scudo con segno di spunta con riempimento a tinta unita">
            <a:extLst>
              <a:ext uri="{FF2B5EF4-FFF2-40B4-BE49-F238E27FC236}">
                <a16:creationId xmlns:a16="http://schemas.microsoft.com/office/drawing/2014/main" id="{C617EB65-2151-F5F3-723A-BD749C06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6133" y="1817010"/>
            <a:ext cx="914400" cy="914400"/>
          </a:xfrm>
          <a:prstGeom prst="rect">
            <a:avLst/>
          </a:prstGeom>
        </p:spPr>
      </p:pic>
      <p:sp>
        <p:nvSpPr>
          <p:cNvPr id="34" name="Google Shape;485;p46">
            <a:extLst>
              <a:ext uri="{FF2B5EF4-FFF2-40B4-BE49-F238E27FC236}">
                <a16:creationId xmlns:a16="http://schemas.microsoft.com/office/drawing/2014/main" id="{A2A5F569-D475-16A0-5915-4B1177FBB72F}"/>
              </a:ext>
            </a:extLst>
          </p:cNvPr>
          <p:cNvSpPr txBox="1">
            <a:spLocks/>
          </p:cNvSpPr>
          <p:nvPr/>
        </p:nvSpPr>
        <p:spPr>
          <a:xfrm>
            <a:off x="6144164" y="3081585"/>
            <a:ext cx="2173006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2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/>
              <a:t>Focus sugli </a:t>
            </a:r>
            <a:r>
              <a:rPr lang="it-IT" b="1"/>
              <a:t>attacchi</a:t>
            </a:r>
            <a:r>
              <a:rPr lang="it-IT"/>
              <a:t> </a:t>
            </a:r>
          </a:p>
        </p:txBody>
      </p:sp>
      <p:pic>
        <p:nvPicPr>
          <p:cNvPr id="35" name="Elemento grafico 34" descr="Tiro a segno con riempimento a tinta unita">
            <a:extLst>
              <a:ext uri="{FF2B5EF4-FFF2-40B4-BE49-F238E27FC236}">
                <a16:creationId xmlns:a16="http://schemas.microsoft.com/office/drawing/2014/main" id="{09F173FD-E552-F3A6-81A7-1CE79C794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3467" y="1817010"/>
            <a:ext cx="914400" cy="914400"/>
          </a:xfrm>
          <a:prstGeom prst="rect">
            <a:avLst/>
          </a:prstGeom>
        </p:spPr>
      </p:pic>
      <p:pic>
        <p:nvPicPr>
          <p:cNvPr id="37" name="Elemento grafico 36" descr="Avviso con riempimento a tinta unita">
            <a:extLst>
              <a:ext uri="{FF2B5EF4-FFF2-40B4-BE49-F238E27FC236}">
                <a16:creationId xmlns:a16="http://schemas.microsoft.com/office/drawing/2014/main" id="{E4393534-EDAC-1084-9F59-2BC3FD62C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9631" y="1817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1BEEAB52-5537-271E-7F62-70E89C53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88F10CA5-52E9-B64B-0D9D-6AA4F7A715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2076BD78-CDF4-C208-A216-BBCD76CAA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1502" y="3372039"/>
            <a:ext cx="2700996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CENTRALISED FEDERATED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14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0;p32">
            <a:extLst>
              <a:ext uri="{FF2B5EF4-FFF2-40B4-BE49-F238E27FC236}">
                <a16:creationId xmlns:a16="http://schemas.microsoft.com/office/drawing/2014/main" id="{75A79C1C-BDAB-7C34-7C27-40E500907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000" y="64528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/>
              <a:t>CARATTERISTICHE</a:t>
            </a:r>
            <a:endParaRPr sz="3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96EC9B-8742-43F5-643B-504959582740}"/>
              </a:ext>
            </a:extLst>
          </p:cNvPr>
          <p:cNvSpPr txBox="1"/>
          <p:nvPr/>
        </p:nvSpPr>
        <p:spPr>
          <a:xfrm>
            <a:off x="364385" y="1786920"/>
            <a:ext cx="5760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/>
                </a:solidFill>
                <a:latin typeface="Oswald" panose="00000500000000000000" pitchFamily="2" charset="0"/>
              </a:rPr>
              <a:t>Pa</a:t>
            </a:r>
            <a:r>
              <a:rPr lang="it-IT" sz="2400" b="0" i="0" u="none" strike="noStrike"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radigma di </a:t>
            </a:r>
            <a:r>
              <a:rPr lang="it-IT" sz="24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apprendimento automatico distribuito</a:t>
            </a:r>
            <a:r>
              <a:rPr lang="it-IT" sz="2400" b="0" i="0" u="none" strike="noStrike"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it-IT" sz="2400">
                <a:solidFill>
                  <a:schemeClr val="tx1"/>
                </a:solidFill>
                <a:latin typeface="Oswald" panose="00000500000000000000" pitchFamily="2" charset="0"/>
              </a:rPr>
              <a:t>per addestrare </a:t>
            </a:r>
            <a:r>
              <a:rPr lang="it-IT" sz="2400" b="0" i="0" u="none" strike="noStrike"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un modello condiviso mantenendo i </a:t>
            </a:r>
            <a:r>
              <a:rPr lang="it-IT" sz="2400" b="0" i="0" u="none" strike="noStrike">
                <a:solidFill>
                  <a:schemeClr val="accent2"/>
                </a:solidFill>
                <a:effectLst/>
                <a:latin typeface="Oswald" panose="00000500000000000000" pitchFamily="2" charset="0"/>
              </a:rPr>
              <a:t>dati sensibili localmente</a:t>
            </a:r>
            <a:endParaRPr lang="it-IT" sz="2400">
              <a:solidFill>
                <a:schemeClr val="accent2"/>
              </a:solidFill>
              <a:latin typeface="Oswald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DA7249-CDC9-BD4B-1DC7-3ECE57F91551}"/>
              </a:ext>
            </a:extLst>
          </p:cNvPr>
          <p:cNvSpPr txBox="1"/>
          <p:nvPr/>
        </p:nvSpPr>
        <p:spPr>
          <a:xfrm>
            <a:off x="234904" y="3296062"/>
            <a:ext cx="5446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/>
                </a:solidFill>
                <a:latin typeface="Oswald" panose="00000500000000000000" pitchFamily="2" charset="0"/>
              </a:rPr>
              <a:t>Coordinato da un </a:t>
            </a:r>
            <a:r>
              <a:rPr lang="it-IT" sz="2400">
                <a:solidFill>
                  <a:schemeClr val="accent2"/>
                </a:solidFill>
                <a:latin typeface="Oswald" panose="00000500000000000000" pitchFamily="2" charset="0"/>
              </a:rPr>
              <a:t>server centrale </a:t>
            </a:r>
            <a:r>
              <a:rPr lang="it-IT" sz="2400">
                <a:solidFill>
                  <a:schemeClr val="tx1"/>
                </a:solidFill>
                <a:latin typeface="Oswald" panose="00000500000000000000" pitchFamily="2" charset="0"/>
              </a:rPr>
              <a:t>che aggrega gli </a:t>
            </a:r>
            <a:r>
              <a:rPr lang="it-IT" sz="2400">
                <a:solidFill>
                  <a:schemeClr val="bg1"/>
                </a:solidFill>
                <a:latin typeface="Oswald" panose="00000500000000000000" pitchFamily="2" charset="0"/>
              </a:rPr>
              <a:t>aggiornamenti locali</a:t>
            </a:r>
          </a:p>
        </p:txBody>
      </p:sp>
      <p:pic>
        <p:nvPicPr>
          <p:cNvPr id="8" name="Immagine 7" descr="Immagine che contiene treppiede, design&#10;&#10;Descrizione generata automaticamente">
            <a:extLst>
              <a:ext uri="{FF2B5EF4-FFF2-40B4-BE49-F238E27FC236}">
                <a16:creationId xmlns:a16="http://schemas.microsoft.com/office/drawing/2014/main" id="{27EDA59B-1661-D6BA-6216-DF219A43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59" y="1618681"/>
            <a:ext cx="2292369" cy="2526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EB305AE-A2FA-0373-4727-A1CE35E3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B91B36F0-05EC-0CD1-049C-8B8F692B932F}"/>
              </a:ext>
            </a:extLst>
          </p:cNvPr>
          <p:cNvSpPr txBox="1">
            <a:spLocks/>
          </p:cNvSpPr>
          <p:nvPr/>
        </p:nvSpPr>
        <p:spPr>
          <a:xfrm>
            <a:off x="445358" y="3390116"/>
            <a:ext cx="21227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000">
                <a:solidFill>
                  <a:schemeClr val="accent2"/>
                </a:solidFill>
              </a:rPr>
              <a:t>HORIZONTAL FL</a:t>
            </a:r>
          </a:p>
        </p:txBody>
      </p:sp>
      <p:sp>
        <p:nvSpPr>
          <p:cNvPr id="9" name="Google Shape;253;p36">
            <a:extLst>
              <a:ext uri="{FF2B5EF4-FFF2-40B4-BE49-F238E27FC236}">
                <a16:creationId xmlns:a16="http://schemas.microsoft.com/office/drawing/2014/main" id="{1255BD3F-6F9E-23BE-C62F-0395F340624B}"/>
              </a:ext>
            </a:extLst>
          </p:cNvPr>
          <p:cNvSpPr txBox="1">
            <a:spLocks/>
          </p:cNvSpPr>
          <p:nvPr/>
        </p:nvSpPr>
        <p:spPr>
          <a:xfrm>
            <a:off x="316258" y="3818568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0" name="Google Shape;252;p36">
            <a:extLst>
              <a:ext uri="{FF2B5EF4-FFF2-40B4-BE49-F238E27FC236}">
                <a16:creationId xmlns:a16="http://schemas.microsoft.com/office/drawing/2014/main" id="{38CAC7D1-D7C1-F4D9-978A-3BA65EF1E1F8}"/>
              </a:ext>
            </a:extLst>
          </p:cNvPr>
          <p:cNvSpPr txBox="1">
            <a:spLocks/>
          </p:cNvSpPr>
          <p:nvPr/>
        </p:nvSpPr>
        <p:spPr>
          <a:xfrm>
            <a:off x="3323975" y="3383886"/>
            <a:ext cx="2251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000">
                <a:solidFill>
                  <a:schemeClr val="accent2"/>
                </a:solidFill>
              </a:rPr>
              <a:t>VERTICAL FL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3A63A964-80BC-E969-9246-A53904513621}"/>
              </a:ext>
            </a:extLst>
          </p:cNvPr>
          <p:cNvSpPr txBox="1">
            <a:spLocks/>
          </p:cNvSpPr>
          <p:nvPr/>
        </p:nvSpPr>
        <p:spPr>
          <a:xfrm>
            <a:off x="3323974" y="3809311"/>
            <a:ext cx="2162717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2" name="Google Shape;252;p36">
            <a:extLst>
              <a:ext uri="{FF2B5EF4-FFF2-40B4-BE49-F238E27FC236}">
                <a16:creationId xmlns:a16="http://schemas.microsoft.com/office/drawing/2014/main" id="{588816C8-15D1-27BF-38FD-7AB122E068DC}"/>
              </a:ext>
            </a:extLst>
          </p:cNvPr>
          <p:cNvSpPr txBox="1">
            <a:spLocks/>
          </p:cNvSpPr>
          <p:nvPr/>
        </p:nvSpPr>
        <p:spPr>
          <a:xfrm>
            <a:off x="5840198" y="3369393"/>
            <a:ext cx="3303802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it-IT" sz="2000">
                <a:solidFill>
                  <a:schemeClr val="accent2"/>
                </a:solidFill>
              </a:rPr>
              <a:t>FEDERATED TRANSFER LEARNING</a:t>
            </a:r>
          </a:p>
        </p:txBody>
      </p:sp>
      <p:sp>
        <p:nvSpPr>
          <p:cNvPr id="13" name="Google Shape;253;p36">
            <a:extLst>
              <a:ext uri="{FF2B5EF4-FFF2-40B4-BE49-F238E27FC236}">
                <a16:creationId xmlns:a16="http://schemas.microsoft.com/office/drawing/2014/main" id="{7F7AD710-B167-4B7C-57E4-C03FDB7C3524}"/>
              </a:ext>
            </a:extLst>
          </p:cNvPr>
          <p:cNvSpPr txBox="1">
            <a:spLocks/>
          </p:cNvSpPr>
          <p:nvPr/>
        </p:nvSpPr>
        <p:spPr>
          <a:xfrm>
            <a:off x="6265588" y="3818568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5C6DE071-78F4-C4FC-E36F-8C4628AD7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9" b="18324"/>
          <a:stretch/>
        </p:blipFill>
        <p:spPr bwMode="auto">
          <a:xfrm>
            <a:off x="204197" y="1508621"/>
            <a:ext cx="2573322" cy="174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ig. 3">
            <a:extLst>
              <a:ext uri="{FF2B5EF4-FFF2-40B4-BE49-F238E27FC236}">
                <a16:creationId xmlns:a16="http://schemas.microsoft.com/office/drawing/2014/main" id="{E231C47E-72A5-845B-1E51-E31333CB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t="-700" r="32770" b="16236"/>
          <a:stretch/>
        </p:blipFill>
        <p:spPr bwMode="auto">
          <a:xfrm>
            <a:off x="3234892" y="1493676"/>
            <a:ext cx="2573322" cy="18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g. 3">
            <a:extLst>
              <a:ext uri="{FF2B5EF4-FFF2-40B4-BE49-F238E27FC236}">
                <a16:creationId xmlns:a16="http://schemas.microsoft.com/office/drawing/2014/main" id="{E7CCE33C-9E6E-8388-42B6-A5D708B1F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9" t="-1126" r="-2020" b="19450"/>
          <a:stretch/>
        </p:blipFill>
        <p:spPr bwMode="auto">
          <a:xfrm>
            <a:off x="6265588" y="1493676"/>
            <a:ext cx="2722449" cy="17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7331AC8C-3953-B205-A4C5-9459ED5A60BD}"/>
              </a:ext>
            </a:extLst>
          </p:cNvPr>
          <p:cNvSpPr txBox="1">
            <a:spLocks/>
          </p:cNvSpPr>
          <p:nvPr/>
        </p:nvSpPr>
        <p:spPr>
          <a:xfrm>
            <a:off x="155963" y="3796420"/>
            <a:ext cx="25733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Features in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comune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Utenti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diversi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5" name="Google Shape;214;p33">
            <a:extLst>
              <a:ext uri="{FF2B5EF4-FFF2-40B4-BE49-F238E27FC236}">
                <a16:creationId xmlns:a16="http://schemas.microsoft.com/office/drawing/2014/main" id="{76393A0A-BAE2-7CCD-44B0-CB3C3FF9B7EE}"/>
              </a:ext>
            </a:extLst>
          </p:cNvPr>
          <p:cNvSpPr txBox="1">
            <a:spLocks/>
          </p:cNvSpPr>
          <p:nvPr/>
        </p:nvSpPr>
        <p:spPr>
          <a:xfrm>
            <a:off x="2889581" y="3764899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Utenti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comuni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Features diverse</a:t>
            </a:r>
          </a:p>
        </p:txBody>
      </p:sp>
      <p:sp>
        <p:nvSpPr>
          <p:cNvPr id="6" name="Google Shape;214;p33">
            <a:extLst>
              <a:ext uri="{FF2B5EF4-FFF2-40B4-BE49-F238E27FC236}">
                <a16:creationId xmlns:a16="http://schemas.microsoft.com/office/drawing/2014/main" id="{DB38884A-BC9F-87C0-0A1C-CEB51CB36E64}"/>
              </a:ext>
            </a:extLst>
          </p:cNvPr>
          <p:cNvSpPr txBox="1">
            <a:spLocks/>
          </p:cNvSpPr>
          <p:nvPr/>
        </p:nvSpPr>
        <p:spPr>
          <a:xfrm>
            <a:off x="5910704" y="3764899"/>
            <a:ext cx="2946423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Utenti</a:t>
            </a: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Oswald" panose="00000500000000000000" pitchFamily="2" charset="0"/>
              </a:rPr>
              <a:t>diversi</a:t>
            </a:r>
            <a:endParaRPr lang="en-US" sz="160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 algn="ctr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Oswald" panose="00000500000000000000" pitchFamily="2" charset="0"/>
              </a:rPr>
              <a:t>Features diverse</a:t>
            </a:r>
          </a:p>
          <a:p>
            <a:pPr algn="ctr"/>
            <a:endParaRPr lang="en-US"/>
          </a:p>
        </p:txBody>
      </p:sp>
      <p:sp>
        <p:nvSpPr>
          <p:cNvPr id="19" name="Google Shape;190;p32">
            <a:extLst>
              <a:ext uri="{FF2B5EF4-FFF2-40B4-BE49-F238E27FC236}">
                <a16:creationId xmlns:a16="http://schemas.microsoft.com/office/drawing/2014/main" id="{A613AEEF-80F1-6BC9-6EC3-1166ACF27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000" y="64528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/>
              <a:t>CATEGORIE</a:t>
            </a:r>
            <a:br>
              <a:rPr lang="it-IT" sz="3800"/>
            </a:b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144298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4681B6F-E942-8777-B04F-00FD9E89B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4B52E6A7-ADC9-9865-0C81-76A18CBEBF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25778F57-FEA0-C9BD-C964-79D576464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7308" y="3372039"/>
            <a:ext cx="2989384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FEDERATED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6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1167</Words>
  <Application>Microsoft Office PowerPoint</Application>
  <PresentationFormat>Presentazione su schermo (16:9)</PresentationFormat>
  <Paragraphs>302</Paragraphs>
  <Slides>37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5" baseType="lpstr">
      <vt:lpstr>Arial</vt:lpstr>
      <vt:lpstr>Raleway ExtraBold</vt:lpstr>
      <vt:lpstr>Open Sans</vt:lpstr>
      <vt:lpstr>Oswald</vt:lpstr>
      <vt:lpstr>Raleway Black</vt:lpstr>
      <vt:lpstr>Wingdings</vt:lpstr>
      <vt:lpstr>Cambria Math</vt:lpstr>
      <vt:lpstr>Cybersecurity Agency by Slidesgo</vt:lpstr>
      <vt:lpstr>Centralised vs Decentralized Federated Learning</vt:lpstr>
      <vt:lpstr>01</vt:lpstr>
      <vt:lpstr>01</vt:lpstr>
      <vt:lpstr>CONTESTO: ML vs FL </vt:lpstr>
      <vt:lpstr>Analisi comparativa dei sistemi FL</vt:lpstr>
      <vt:lpstr>02</vt:lpstr>
      <vt:lpstr>CARATTERISTICHE</vt:lpstr>
      <vt:lpstr>CATEGORIE </vt:lpstr>
      <vt:lpstr>03</vt:lpstr>
      <vt:lpstr>Presentazione standard di PowerPoint</vt:lpstr>
      <vt:lpstr>Presentazione standard di PowerPoint</vt:lpstr>
      <vt:lpstr>CONFRONTO</vt:lpstr>
      <vt:lpstr>04</vt:lpstr>
      <vt:lpstr>Presentazione standard di PowerPoint</vt:lpstr>
      <vt:lpstr>AVVELENAMENTO DEI DATI</vt:lpstr>
      <vt:lpstr>ATTACCHI MIRATI</vt:lpstr>
      <vt:lpstr>ATTACCHI LOCALI</vt:lpstr>
      <vt:lpstr>AGGREGAZIONE BYZANTINE-ROBUSTA</vt:lpstr>
      <vt:lpstr>CFL</vt:lpstr>
      <vt:lpstr>Attacchi man-in-the-middle</vt:lpstr>
      <vt:lpstr>Adversarial Training</vt:lpstr>
      <vt:lpstr>05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06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</dc:creator>
  <cp:lastModifiedBy>Sara Dublini</cp:lastModifiedBy>
  <cp:revision>10</cp:revision>
  <dcterms:modified xsi:type="dcterms:W3CDTF">2025-02-09T15:17:43Z</dcterms:modified>
</cp:coreProperties>
</file>